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80" r:id="rId23"/>
    <p:sldId id="278" r:id="rId24"/>
    <p:sldId id="282" r:id="rId25"/>
    <p:sldId id="281" r:id="rId26"/>
    <p:sldId id="283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>
        <p:scale>
          <a:sx n="86" d="100"/>
          <a:sy n="86" d="100"/>
        </p:scale>
        <p:origin x="48" y="1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978A8D-72D9-4771-9672-72486AE284B8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93AAF2E-DEF9-453B-BA0F-5CCDFCE20C57}">
      <dgm:prSet/>
      <dgm:spPr/>
      <dgm:t>
        <a:bodyPr/>
        <a:lstStyle/>
        <a:p>
          <a:r>
            <a:rPr lang="mi-NZ" dirty="0"/>
            <a:t>The Child Poverty Reduction Act: Basic overview</a:t>
          </a:r>
          <a:endParaRPr lang="en-US" dirty="0"/>
        </a:p>
      </dgm:t>
    </dgm:pt>
    <dgm:pt modelId="{E9751767-061D-447A-ABEA-C1D1937F8BE5}" type="parTrans" cxnId="{59F066F7-CF8B-4215-981A-7DEF247F993F}">
      <dgm:prSet/>
      <dgm:spPr/>
      <dgm:t>
        <a:bodyPr/>
        <a:lstStyle/>
        <a:p>
          <a:endParaRPr lang="en-US"/>
        </a:p>
      </dgm:t>
    </dgm:pt>
    <dgm:pt modelId="{3A54593F-83D9-4FD0-AA10-B19EFD1A3980}" type="sibTrans" cxnId="{59F066F7-CF8B-4215-981A-7DEF247F993F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7EA2F741-29CD-4DD4-AD91-01F15E0E3361}">
      <dgm:prSet/>
      <dgm:spPr/>
      <dgm:t>
        <a:bodyPr/>
        <a:lstStyle/>
        <a:p>
          <a:r>
            <a:rPr lang="mi-NZ" dirty="0"/>
            <a:t>Expert Advisory Group on Child Poverty report</a:t>
          </a:r>
          <a:endParaRPr lang="en-US" dirty="0"/>
        </a:p>
      </dgm:t>
    </dgm:pt>
    <dgm:pt modelId="{1E36E203-47F1-4650-A271-AB47E7311A5D}" type="parTrans" cxnId="{89C056ED-DB40-4CAA-8AEC-71AEC031DAF3}">
      <dgm:prSet/>
      <dgm:spPr/>
      <dgm:t>
        <a:bodyPr/>
        <a:lstStyle/>
        <a:p>
          <a:endParaRPr lang="en-US"/>
        </a:p>
      </dgm:t>
    </dgm:pt>
    <dgm:pt modelId="{781B882C-4DD6-4DDE-8140-907CEDB8FCEB}" type="sibTrans" cxnId="{89C056ED-DB40-4CAA-8AEC-71AEC031DAF3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8DD20D52-A049-4171-8241-FD80F1E5ACD3}">
      <dgm:prSet/>
      <dgm:spPr/>
      <dgm:t>
        <a:bodyPr/>
        <a:lstStyle/>
        <a:p>
          <a:r>
            <a:rPr lang="mi-NZ" dirty="0"/>
            <a:t>The UK experience: </a:t>
          </a:r>
        </a:p>
        <a:p>
          <a:r>
            <a:rPr lang="mi-NZ" dirty="0"/>
            <a:t>Child Poverty Act 2010</a:t>
          </a:r>
          <a:endParaRPr lang="en-US" dirty="0"/>
        </a:p>
      </dgm:t>
    </dgm:pt>
    <dgm:pt modelId="{1E0962BD-1503-40BF-A51F-3950442B26B4}" type="parTrans" cxnId="{F6FD4581-29A0-4D78-86F1-7948BB323A84}">
      <dgm:prSet/>
      <dgm:spPr/>
      <dgm:t>
        <a:bodyPr/>
        <a:lstStyle/>
        <a:p>
          <a:endParaRPr lang="en-US"/>
        </a:p>
      </dgm:t>
    </dgm:pt>
    <dgm:pt modelId="{7B07C4DC-2860-4338-8D28-6776E1C4BD5F}" type="sibTrans" cxnId="{F6FD4581-29A0-4D78-86F1-7948BB323A84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5BD8C0B2-9FBA-498B-AD03-F5FDD09F5882}">
      <dgm:prSet/>
      <dgm:spPr/>
      <dgm:t>
        <a:bodyPr/>
        <a:lstStyle/>
        <a:p>
          <a:r>
            <a:rPr lang="mi-NZ" dirty="0"/>
            <a:t>The Act’s ramifications – will it work?</a:t>
          </a:r>
          <a:endParaRPr lang="en-US" dirty="0"/>
        </a:p>
      </dgm:t>
    </dgm:pt>
    <dgm:pt modelId="{6AEAC1B5-5860-40CB-ACCF-98B9359E9C99}" type="parTrans" cxnId="{BF90912A-D693-4826-A00E-2426424ED859}">
      <dgm:prSet/>
      <dgm:spPr/>
      <dgm:t>
        <a:bodyPr/>
        <a:lstStyle/>
        <a:p>
          <a:endParaRPr lang="en-US"/>
        </a:p>
      </dgm:t>
    </dgm:pt>
    <dgm:pt modelId="{F7F585FA-8A5D-43C1-AE5D-242D162DFE5F}" type="sibTrans" cxnId="{BF90912A-D693-4826-A00E-2426424ED859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AC4A6A1C-5787-4477-B3E1-877AAB1E43A8}" type="pres">
      <dgm:prSet presAssocID="{F4978A8D-72D9-4771-9672-72486AE284B8}" presName="Name0" presStyleCnt="0">
        <dgm:presLayoutVars>
          <dgm:animLvl val="lvl"/>
          <dgm:resizeHandles val="exact"/>
        </dgm:presLayoutVars>
      </dgm:prSet>
      <dgm:spPr/>
    </dgm:pt>
    <dgm:pt modelId="{A1F229D6-A590-4B8E-9914-838D05E34166}" type="pres">
      <dgm:prSet presAssocID="{E93AAF2E-DEF9-453B-BA0F-5CCDFCE20C57}" presName="compositeNode" presStyleCnt="0">
        <dgm:presLayoutVars>
          <dgm:bulletEnabled val="1"/>
        </dgm:presLayoutVars>
      </dgm:prSet>
      <dgm:spPr/>
    </dgm:pt>
    <dgm:pt modelId="{FCC79DEA-2A2C-44B9-B065-E7441AC58F9E}" type="pres">
      <dgm:prSet presAssocID="{E93AAF2E-DEF9-453B-BA0F-5CCDFCE20C57}" presName="bgRect" presStyleLbl="bgAccFollowNode1" presStyleIdx="0" presStyleCnt="4"/>
      <dgm:spPr/>
    </dgm:pt>
    <dgm:pt modelId="{5EFA0C75-86B2-46EA-9F40-AC46333B3107}" type="pres">
      <dgm:prSet presAssocID="{3A54593F-83D9-4FD0-AA10-B19EFD1A3980}" presName="sibTransNodeCircle" presStyleLbl="alignNode1" presStyleIdx="0" presStyleCnt="8">
        <dgm:presLayoutVars>
          <dgm:chMax val="0"/>
          <dgm:bulletEnabled/>
        </dgm:presLayoutVars>
      </dgm:prSet>
      <dgm:spPr/>
    </dgm:pt>
    <dgm:pt modelId="{C3A78525-EC0D-47C5-A93F-236198080623}" type="pres">
      <dgm:prSet presAssocID="{E93AAF2E-DEF9-453B-BA0F-5CCDFCE20C57}" presName="bottomLine" presStyleLbl="alignNode1" presStyleIdx="1" presStyleCnt="8">
        <dgm:presLayoutVars/>
      </dgm:prSet>
      <dgm:spPr/>
    </dgm:pt>
    <dgm:pt modelId="{8EC0E39D-B602-4C09-8665-DEF980EA5C54}" type="pres">
      <dgm:prSet presAssocID="{E93AAF2E-DEF9-453B-BA0F-5CCDFCE20C57}" presName="nodeText" presStyleLbl="bgAccFollowNode1" presStyleIdx="0" presStyleCnt="4">
        <dgm:presLayoutVars>
          <dgm:bulletEnabled val="1"/>
        </dgm:presLayoutVars>
      </dgm:prSet>
      <dgm:spPr/>
    </dgm:pt>
    <dgm:pt modelId="{193B2B07-DF4E-4941-9F52-E121C99ABFFE}" type="pres">
      <dgm:prSet presAssocID="{3A54593F-83D9-4FD0-AA10-B19EFD1A3980}" presName="sibTrans" presStyleCnt="0"/>
      <dgm:spPr/>
    </dgm:pt>
    <dgm:pt modelId="{E1B9D706-14B2-4878-B46A-DF93E3178119}" type="pres">
      <dgm:prSet presAssocID="{7EA2F741-29CD-4DD4-AD91-01F15E0E3361}" presName="compositeNode" presStyleCnt="0">
        <dgm:presLayoutVars>
          <dgm:bulletEnabled val="1"/>
        </dgm:presLayoutVars>
      </dgm:prSet>
      <dgm:spPr/>
    </dgm:pt>
    <dgm:pt modelId="{121C7D5A-2C61-46DC-9FF1-8EA221BC46F8}" type="pres">
      <dgm:prSet presAssocID="{7EA2F741-29CD-4DD4-AD91-01F15E0E3361}" presName="bgRect" presStyleLbl="bgAccFollowNode1" presStyleIdx="1" presStyleCnt="4"/>
      <dgm:spPr/>
    </dgm:pt>
    <dgm:pt modelId="{A68CFAB2-545E-4733-93C1-7CA8339E79E1}" type="pres">
      <dgm:prSet presAssocID="{781B882C-4DD6-4DDE-8140-907CEDB8FCEB}" presName="sibTransNodeCircle" presStyleLbl="alignNode1" presStyleIdx="2" presStyleCnt="8">
        <dgm:presLayoutVars>
          <dgm:chMax val="0"/>
          <dgm:bulletEnabled/>
        </dgm:presLayoutVars>
      </dgm:prSet>
      <dgm:spPr/>
    </dgm:pt>
    <dgm:pt modelId="{2CCD1128-7F6B-41E6-BE58-A5A490608845}" type="pres">
      <dgm:prSet presAssocID="{7EA2F741-29CD-4DD4-AD91-01F15E0E3361}" presName="bottomLine" presStyleLbl="alignNode1" presStyleIdx="3" presStyleCnt="8">
        <dgm:presLayoutVars/>
      </dgm:prSet>
      <dgm:spPr/>
    </dgm:pt>
    <dgm:pt modelId="{43FF60B2-3987-4E9E-BF85-BD76DA672A21}" type="pres">
      <dgm:prSet presAssocID="{7EA2F741-29CD-4DD4-AD91-01F15E0E3361}" presName="nodeText" presStyleLbl="bgAccFollowNode1" presStyleIdx="1" presStyleCnt="4">
        <dgm:presLayoutVars>
          <dgm:bulletEnabled val="1"/>
        </dgm:presLayoutVars>
      </dgm:prSet>
      <dgm:spPr/>
    </dgm:pt>
    <dgm:pt modelId="{57EE720F-9FD0-48D6-841A-B87D0152F5E4}" type="pres">
      <dgm:prSet presAssocID="{781B882C-4DD6-4DDE-8140-907CEDB8FCEB}" presName="sibTrans" presStyleCnt="0"/>
      <dgm:spPr/>
    </dgm:pt>
    <dgm:pt modelId="{43DAF118-BDE7-45AD-A040-983B22902316}" type="pres">
      <dgm:prSet presAssocID="{8DD20D52-A049-4171-8241-FD80F1E5ACD3}" presName="compositeNode" presStyleCnt="0">
        <dgm:presLayoutVars>
          <dgm:bulletEnabled val="1"/>
        </dgm:presLayoutVars>
      </dgm:prSet>
      <dgm:spPr/>
    </dgm:pt>
    <dgm:pt modelId="{D2B171C4-1DEA-4A39-980F-94C0AB9FAC78}" type="pres">
      <dgm:prSet presAssocID="{8DD20D52-A049-4171-8241-FD80F1E5ACD3}" presName="bgRect" presStyleLbl="bgAccFollowNode1" presStyleIdx="2" presStyleCnt="4"/>
      <dgm:spPr/>
    </dgm:pt>
    <dgm:pt modelId="{E437DFE5-E1AC-461C-B603-653559718C78}" type="pres">
      <dgm:prSet presAssocID="{7B07C4DC-2860-4338-8D28-6776E1C4BD5F}" presName="sibTransNodeCircle" presStyleLbl="alignNode1" presStyleIdx="4" presStyleCnt="8">
        <dgm:presLayoutVars>
          <dgm:chMax val="0"/>
          <dgm:bulletEnabled/>
        </dgm:presLayoutVars>
      </dgm:prSet>
      <dgm:spPr/>
    </dgm:pt>
    <dgm:pt modelId="{1E407BC0-DBED-46D4-8307-75E35031F9CA}" type="pres">
      <dgm:prSet presAssocID="{8DD20D52-A049-4171-8241-FD80F1E5ACD3}" presName="bottomLine" presStyleLbl="alignNode1" presStyleIdx="5" presStyleCnt="8">
        <dgm:presLayoutVars/>
      </dgm:prSet>
      <dgm:spPr/>
    </dgm:pt>
    <dgm:pt modelId="{9CA4A5CF-1027-4870-B368-6919D9EFAAEF}" type="pres">
      <dgm:prSet presAssocID="{8DD20D52-A049-4171-8241-FD80F1E5ACD3}" presName="nodeText" presStyleLbl="bgAccFollowNode1" presStyleIdx="2" presStyleCnt="4">
        <dgm:presLayoutVars>
          <dgm:bulletEnabled val="1"/>
        </dgm:presLayoutVars>
      </dgm:prSet>
      <dgm:spPr/>
    </dgm:pt>
    <dgm:pt modelId="{A25585BF-1F71-4F6C-826E-E84E18B3F36F}" type="pres">
      <dgm:prSet presAssocID="{7B07C4DC-2860-4338-8D28-6776E1C4BD5F}" presName="sibTrans" presStyleCnt="0"/>
      <dgm:spPr/>
    </dgm:pt>
    <dgm:pt modelId="{B4EC5E9E-35B4-4913-997E-9680BC2A22FD}" type="pres">
      <dgm:prSet presAssocID="{5BD8C0B2-9FBA-498B-AD03-F5FDD09F5882}" presName="compositeNode" presStyleCnt="0">
        <dgm:presLayoutVars>
          <dgm:bulletEnabled val="1"/>
        </dgm:presLayoutVars>
      </dgm:prSet>
      <dgm:spPr/>
    </dgm:pt>
    <dgm:pt modelId="{B9E8B079-ABFA-41EE-BA75-42738FC59E19}" type="pres">
      <dgm:prSet presAssocID="{5BD8C0B2-9FBA-498B-AD03-F5FDD09F5882}" presName="bgRect" presStyleLbl="bgAccFollowNode1" presStyleIdx="3" presStyleCnt="4"/>
      <dgm:spPr/>
    </dgm:pt>
    <dgm:pt modelId="{3BB5F135-D0D8-4B4B-B717-50D1127DD33E}" type="pres">
      <dgm:prSet presAssocID="{F7F585FA-8A5D-43C1-AE5D-242D162DFE5F}" presName="sibTransNodeCircle" presStyleLbl="alignNode1" presStyleIdx="6" presStyleCnt="8">
        <dgm:presLayoutVars>
          <dgm:chMax val="0"/>
          <dgm:bulletEnabled/>
        </dgm:presLayoutVars>
      </dgm:prSet>
      <dgm:spPr/>
    </dgm:pt>
    <dgm:pt modelId="{03893BFA-0CD4-463C-8022-77D7CD7AEA0F}" type="pres">
      <dgm:prSet presAssocID="{5BD8C0B2-9FBA-498B-AD03-F5FDD09F5882}" presName="bottomLine" presStyleLbl="alignNode1" presStyleIdx="7" presStyleCnt="8">
        <dgm:presLayoutVars/>
      </dgm:prSet>
      <dgm:spPr/>
    </dgm:pt>
    <dgm:pt modelId="{60F2A446-AB89-4AC8-8003-BAAB2443948A}" type="pres">
      <dgm:prSet presAssocID="{5BD8C0B2-9FBA-498B-AD03-F5FDD09F5882}" presName="nodeText" presStyleLbl="bgAccFollowNode1" presStyleIdx="3" presStyleCnt="4">
        <dgm:presLayoutVars>
          <dgm:bulletEnabled val="1"/>
        </dgm:presLayoutVars>
      </dgm:prSet>
      <dgm:spPr/>
    </dgm:pt>
  </dgm:ptLst>
  <dgm:cxnLst>
    <dgm:cxn modelId="{B49C830B-742B-46A1-AB04-69B97A4DD402}" type="presOf" srcId="{7EA2F741-29CD-4DD4-AD91-01F15E0E3361}" destId="{43FF60B2-3987-4E9E-BF85-BD76DA672A21}" srcOrd="1" destOrd="0" presId="urn:microsoft.com/office/officeart/2016/7/layout/BasicLinearProcessNumbered"/>
    <dgm:cxn modelId="{BF90912A-D693-4826-A00E-2426424ED859}" srcId="{F4978A8D-72D9-4771-9672-72486AE284B8}" destId="{5BD8C0B2-9FBA-498B-AD03-F5FDD09F5882}" srcOrd="3" destOrd="0" parTransId="{6AEAC1B5-5860-40CB-ACCF-98B9359E9C99}" sibTransId="{F7F585FA-8A5D-43C1-AE5D-242D162DFE5F}"/>
    <dgm:cxn modelId="{0A0F2834-A1CE-4B8C-A7A8-651EE0AAE3C3}" type="presOf" srcId="{E93AAF2E-DEF9-453B-BA0F-5CCDFCE20C57}" destId="{8EC0E39D-B602-4C09-8665-DEF980EA5C54}" srcOrd="1" destOrd="0" presId="urn:microsoft.com/office/officeart/2016/7/layout/BasicLinearProcessNumbered"/>
    <dgm:cxn modelId="{22D6A171-BE88-415E-AFAD-0281332C429D}" type="presOf" srcId="{3A54593F-83D9-4FD0-AA10-B19EFD1A3980}" destId="{5EFA0C75-86B2-46EA-9F40-AC46333B3107}" srcOrd="0" destOrd="0" presId="urn:microsoft.com/office/officeart/2016/7/layout/BasicLinearProcessNumbered"/>
    <dgm:cxn modelId="{403D7756-F64B-4802-A8A1-2640E51A0D50}" type="presOf" srcId="{8DD20D52-A049-4171-8241-FD80F1E5ACD3}" destId="{D2B171C4-1DEA-4A39-980F-94C0AB9FAC78}" srcOrd="0" destOrd="0" presId="urn:microsoft.com/office/officeart/2016/7/layout/BasicLinearProcessNumbered"/>
    <dgm:cxn modelId="{2B0F6E58-262E-42AC-ADD0-75AE5CF6308A}" type="presOf" srcId="{781B882C-4DD6-4DDE-8140-907CEDB8FCEB}" destId="{A68CFAB2-545E-4733-93C1-7CA8339E79E1}" srcOrd="0" destOrd="0" presId="urn:microsoft.com/office/officeart/2016/7/layout/BasicLinearProcessNumbered"/>
    <dgm:cxn modelId="{F6FD4581-29A0-4D78-86F1-7948BB323A84}" srcId="{F4978A8D-72D9-4771-9672-72486AE284B8}" destId="{8DD20D52-A049-4171-8241-FD80F1E5ACD3}" srcOrd="2" destOrd="0" parTransId="{1E0962BD-1503-40BF-A51F-3950442B26B4}" sibTransId="{7B07C4DC-2860-4338-8D28-6776E1C4BD5F}"/>
    <dgm:cxn modelId="{8BA14C8B-DBC9-4C08-A6BF-B55451ACEDD2}" type="presOf" srcId="{7B07C4DC-2860-4338-8D28-6776E1C4BD5F}" destId="{E437DFE5-E1AC-461C-B603-653559718C78}" srcOrd="0" destOrd="0" presId="urn:microsoft.com/office/officeart/2016/7/layout/BasicLinearProcessNumbered"/>
    <dgm:cxn modelId="{37A01894-EBB4-46B8-BD2B-0EC23CB6D276}" type="presOf" srcId="{E93AAF2E-DEF9-453B-BA0F-5CCDFCE20C57}" destId="{FCC79DEA-2A2C-44B9-B065-E7441AC58F9E}" srcOrd="0" destOrd="0" presId="urn:microsoft.com/office/officeart/2016/7/layout/BasicLinearProcessNumbered"/>
    <dgm:cxn modelId="{014A7DA2-6713-4847-9E6C-6868AFFBADC4}" type="presOf" srcId="{5BD8C0B2-9FBA-498B-AD03-F5FDD09F5882}" destId="{B9E8B079-ABFA-41EE-BA75-42738FC59E19}" srcOrd="0" destOrd="0" presId="urn:microsoft.com/office/officeart/2016/7/layout/BasicLinearProcessNumbered"/>
    <dgm:cxn modelId="{74BB51AE-BB6C-4B5D-A56B-9E917B6C1A32}" type="presOf" srcId="{F4978A8D-72D9-4771-9672-72486AE284B8}" destId="{AC4A6A1C-5787-4477-B3E1-877AAB1E43A8}" srcOrd="0" destOrd="0" presId="urn:microsoft.com/office/officeart/2016/7/layout/BasicLinearProcessNumbered"/>
    <dgm:cxn modelId="{F433DFB2-9BEE-4B6E-A1F1-7A1D3F971B4B}" type="presOf" srcId="{F7F585FA-8A5D-43C1-AE5D-242D162DFE5F}" destId="{3BB5F135-D0D8-4B4B-B717-50D1127DD33E}" srcOrd="0" destOrd="0" presId="urn:microsoft.com/office/officeart/2016/7/layout/BasicLinearProcessNumbered"/>
    <dgm:cxn modelId="{C0E801C1-DBCB-45C4-9236-1D3FBB4DE106}" type="presOf" srcId="{5BD8C0B2-9FBA-498B-AD03-F5FDD09F5882}" destId="{60F2A446-AB89-4AC8-8003-BAAB2443948A}" srcOrd="1" destOrd="0" presId="urn:microsoft.com/office/officeart/2016/7/layout/BasicLinearProcessNumbered"/>
    <dgm:cxn modelId="{516E1FCA-DCB9-438E-A702-3E786C1C8DB0}" type="presOf" srcId="{8DD20D52-A049-4171-8241-FD80F1E5ACD3}" destId="{9CA4A5CF-1027-4870-B368-6919D9EFAAEF}" srcOrd="1" destOrd="0" presId="urn:microsoft.com/office/officeart/2016/7/layout/BasicLinearProcessNumbered"/>
    <dgm:cxn modelId="{B42580D2-A88C-474C-B947-C12A998EF5FB}" type="presOf" srcId="{7EA2F741-29CD-4DD4-AD91-01F15E0E3361}" destId="{121C7D5A-2C61-46DC-9FF1-8EA221BC46F8}" srcOrd="0" destOrd="0" presId="urn:microsoft.com/office/officeart/2016/7/layout/BasicLinearProcessNumbered"/>
    <dgm:cxn modelId="{89C056ED-DB40-4CAA-8AEC-71AEC031DAF3}" srcId="{F4978A8D-72D9-4771-9672-72486AE284B8}" destId="{7EA2F741-29CD-4DD4-AD91-01F15E0E3361}" srcOrd="1" destOrd="0" parTransId="{1E36E203-47F1-4650-A271-AB47E7311A5D}" sibTransId="{781B882C-4DD6-4DDE-8140-907CEDB8FCEB}"/>
    <dgm:cxn modelId="{59F066F7-CF8B-4215-981A-7DEF247F993F}" srcId="{F4978A8D-72D9-4771-9672-72486AE284B8}" destId="{E93AAF2E-DEF9-453B-BA0F-5CCDFCE20C57}" srcOrd="0" destOrd="0" parTransId="{E9751767-061D-447A-ABEA-C1D1937F8BE5}" sibTransId="{3A54593F-83D9-4FD0-AA10-B19EFD1A3980}"/>
    <dgm:cxn modelId="{814F90CE-26AA-411F-8011-20EF91CB86C6}" type="presParOf" srcId="{AC4A6A1C-5787-4477-B3E1-877AAB1E43A8}" destId="{A1F229D6-A590-4B8E-9914-838D05E34166}" srcOrd="0" destOrd="0" presId="urn:microsoft.com/office/officeart/2016/7/layout/BasicLinearProcessNumbered"/>
    <dgm:cxn modelId="{FED7274D-9B87-41B8-942F-380162F96B98}" type="presParOf" srcId="{A1F229D6-A590-4B8E-9914-838D05E34166}" destId="{FCC79DEA-2A2C-44B9-B065-E7441AC58F9E}" srcOrd="0" destOrd="0" presId="urn:microsoft.com/office/officeart/2016/7/layout/BasicLinearProcessNumbered"/>
    <dgm:cxn modelId="{CFF051FE-AF8C-4EB5-8FC1-F97D5FF97560}" type="presParOf" srcId="{A1F229D6-A590-4B8E-9914-838D05E34166}" destId="{5EFA0C75-86B2-46EA-9F40-AC46333B3107}" srcOrd="1" destOrd="0" presId="urn:microsoft.com/office/officeart/2016/7/layout/BasicLinearProcessNumbered"/>
    <dgm:cxn modelId="{84CFAD34-6D28-4981-BD82-03B6A59A6042}" type="presParOf" srcId="{A1F229D6-A590-4B8E-9914-838D05E34166}" destId="{C3A78525-EC0D-47C5-A93F-236198080623}" srcOrd="2" destOrd="0" presId="urn:microsoft.com/office/officeart/2016/7/layout/BasicLinearProcessNumbered"/>
    <dgm:cxn modelId="{979FC138-9FE5-4301-A42B-ABD8C88AC2AA}" type="presParOf" srcId="{A1F229D6-A590-4B8E-9914-838D05E34166}" destId="{8EC0E39D-B602-4C09-8665-DEF980EA5C54}" srcOrd="3" destOrd="0" presId="urn:microsoft.com/office/officeart/2016/7/layout/BasicLinearProcessNumbered"/>
    <dgm:cxn modelId="{FC5CAC6B-7D8A-4453-864E-9FD274CC1290}" type="presParOf" srcId="{AC4A6A1C-5787-4477-B3E1-877AAB1E43A8}" destId="{193B2B07-DF4E-4941-9F52-E121C99ABFFE}" srcOrd="1" destOrd="0" presId="urn:microsoft.com/office/officeart/2016/7/layout/BasicLinearProcessNumbered"/>
    <dgm:cxn modelId="{8CBEBA2D-7EA2-4BB2-BA4A-A6CB7BED8C19}" type="presParOf" srcId="{AC4A6A1C-5787-4477-B3E1-877AAB1E43A8}" destId="{E1B9D706-14B2-4878-B46A-DF93E3178119}" srcOrd="2" destOrd="0" presId="urn:microsoft.com/office/officeart/2016/7/layout/BasicLinearProcessNumbered"/>
    <dgm:cxn modelId="{9BB91DA5-0F0C-49A5-B3EF-AE7CBD9AE3A7}" type="presParOf" srcId="{E1B9D706-14B2-4878-B46A-DF93E3178119}" destId="{121C7D5A-2C61-46DC-9FF1-8EA221BC46F8}" srcOrd="0" destOrd="0" presId="urn:microsoft.com/office/officeart/2016/7/layout/BasicLinearProcessNumbered"/>
    <dgm:cxn modelId="{9C243E16-56F9-4A63-BA5E-F2392F4B6EA4}" type="presParOf" srcId="{E1B9D706-14B2-4878-B46A-DF93E3178119}" destId="{A68CFAB2-545E-4733-93C1-7CA8339E79E1}" srcOrd="1" destOrd="0" presId="urn:microsoft.com/office/officeart/2016/7/layout/BasicLinearProcessNumbered"/>
    <dgm:cxn modelId="{9C1CB78E-48E1-43C9-9839-6C23A009EE05}" type="presParOf" srcId="{E1B9D706-14B2-4878-B46A-DF93E3178119}" destId="{2CCD1128-7F6B-41E6-BE58-A5A490608845}" srcOrd="2" destOrd="0" presId="urn:microsoft.com/office/officeart/2016/7/layout/BasicLinearProcessNumbered"/>
    <dgm:cxn modelId="{E0856DF9-1055-4319-8C06-9D20BCA8B61E}" type="presParOf" srcId="{E1B9D706-14B2-4878-B46A-DF93E3178119}" destId="{43FF60B2-3987-4E9E-BF85-BD76DA672A21}" srcOrd="3" destOrd="0" presId="urn:microsoft.com/office/officeart/2016/7/layout/BasicLinearProcessNumbered"/>
    <dgm:cxn modelId="{9B7C04A2-1BD4-4A3D-9FF4-635536B27199}" type="presParOf" srcId="{AC4A6A1C-5787-4477-B3E1-877AAB1E43A8}" destId="{57EE720F-9FD0-48D6-841A-B87D0152F5E4}" srcOrd="3" destOrd="0" presId="urn:microsoft.com/office/officeart/2016/7/layout/BasicLinearProcessNumbered"/>
    <dgm:cxn modelId="{81466E2D-0551-4E8C-ACB6-48E4CCB212DA}" type="presParOf" srcId="{AC4A6A1C-5787-4477-B3E1-877AAB1E43A8}" destId="{43DAF118-BDE7-45AD-A040-983B22902316}" srcOrd="4" destOrd="0" presId="urn:microsoft.com/office/officeart/2016/7/layout/BasicLinearProcessNumbered"/>
    <dgm:cxn modelId="{455B5CD8-6AEF-4E7A-A2D5-4472BEE3BDBF}" type="presParOf" srcId="{43DAF118-BDE7-45AD-A040-983B22902316}" destId="{D2B171C4-1DEA-4A39-980F-94C0AB9FAC78}" srcOrd="0" destOrd="0" presId="urn:microsoft.com/office/officeart/2016/7/layout/BasicLinearProcessNumbered"/>
    <dgm:cxn modelId="{30734F99-B040-4F9C-A92C-E1F3B97C8311}" type="presParOf" srcId="{43DAF118-BDE7-45AD-A040-983B22902316}" destId="{E437DFE5-E1AC-461C-B603-653559718C78}" srcOrd="1" destOrd="0" presId="urn:microsoft.com/office/officeart/2016/7/layout/BasicLinearProcessNumbered"/>
    <dgm:cxn modelId="{9F25063F-0876-4652-BCBC-E25308556E81}" type="presParOf" srcId="{43DAF118-BDE7-45AD-A040-983B22902316}" destId="{1E407BC0-DBED-46D4-8307-75E35031F9CA}" srcOrd="2" destOrd="0" presId="urn:microsoft.com/office/officeart/2016/7/layout/BasicLinearProcessNumbered"/>
    <dgm:cxn modelId="{BD4F0FC8-4001-4A0E-B0A4-22439B9AF8B0}" type="presParOf" srcId="{43DAF118-BDE7-45AD-A040-983B22902316}" destId="{9CA4A5CF-1027-4870-B368-6919D9EFAAEF}" srcOrd="3" destOrd="0" presId="urn:microsoft.com/office/officeart/2016/7/layout/BasicLinearProcessNumbered"/>
    <dgm:cxn modelId="{46FC6340-1310-47EA-984D-4AC20F58DF16}" type="presParOf" srcId="{AC4A6A1C-5787-4477-B3E1-877AAB1E43A8}" destId="{A25585BF-1F71-4F6C-826E-E84E18B3F36F}" srcOrd="5" destOrd="0" presId="urn:microsoft.com/office/officeart/2016/7/layout/BasicLinearProcessNumbered"/>
    <dgm:cxn modelId="{D3F35F41-E52E-4BC7-891A-EA4689AE726C}" type="presParOf" srcId="{AC4A6A1C-5787-4477-B3E1-877AAB1E43A8}" destId="{B4EC5E9E-35B4-4913-997E-9680BC2A22FD}" srcOrd="6" destOrd="0" presId="urn:microsoft.com/office/officeart/2016/7/layout/BasicLinearProcessNumbered"/>
    <dgm:cxn modelId="{131E8F6A-2356-47E8-A057-2B1476586DED}" type="presParOf" srcId="{B4EC5E9E-35B4-4913-997E-9680BC2A22FD}" destId="{B9E8B079-ABFA-41EE-BA75-42738FC59E19}" srcOrd="0" destOrd="0" presId="urn:microsoft.com/office/officeart/2016/7/layout/BasicLinearProcessNumbered"/>
    <dgm:cxn modelId="{8B254A59-5E72-43EB-999B-9C0EA406F023}" type="presParOf" srcId="{B4EC5E9E-35B4-4913-997E-9680BC2A22FD}" destId="{3BB5F135-D0D8-4B4B-B717-50D1127DD33E}" srcOrd="1" destOrd="0" presId="urn:microsoft.com/office/officeart/2016/7/layout/BasicLinearProcessNumbered"/>
    <dgm:cxn modelId="{3178C046-4A64-4298-8FE0-83C99785CBC5}" type="presParOf" srcId="{B4EC5E9E-35B4-4913-997E-9680BC2A22FD}" destId="{03893BFA-0CD4-463C-8022-77D7CD7AEA0F}" srcOrd="2" destOrd="0" presId="urn:microsoft.com/office/officeart/2016/7/layout/BasicLinearProcessNumbered"/>
    <dgm:cxn modelId="{C082C592-4BF2-44D3-8E8B-F5F0F0995708}" type="presParOf" srcId="{B4EC5E9E-35B4-4913-997E-9680BC2A22FD}" destId="{60F2A446-AB89-4AC8-8003-BAAB2443948A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B2D561-FA0D-4ACC-85EE-97BA0D5F24C6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DC9E615-49DA-46C5-96F3-C989190DA506}">
      <dgm:prSet/>
      <dgm:spPr/>
      <dgm:t>
        <a:bodyPr/>
        <a:lstStyle/>
        <a:p>
          <a:r>
            <a:rPr lang="mi-NZ" b="1" dirty="0"/>
            <a:t>2 Parts, 3 Schedules</a:t>
          </a:r>
          <a:endParaRPr lang="en-US" b="1" dirty="0"/>
        </a:p>
      </dgm:t>
    </dgm:pt>
    <dgm:pt modelId="{029CEE85-D7E2-4910-B311-D320795BCFE2}" type="parTrans" cxnId="{48968DF3-25CF-49B9-9228-2543F93DE10D}">
      <dgm:prSet/>
      <dgm:spPr/>
      <dgm:t>
        <a:bodyPr/>
        <a:lstStyle/>
        <a:p>
          <a:endParaRPr lang="en-US"/>
        </a:p>
      </dgm:t>
    </dgm:pt>
    <dgm:pt modelId="{BD2E24A0-799A-4FC1-81B1-456415C90F3B}" type="sibTrans" cxnId="{48968DF3-25CF-49B9-9228-2543F93DE10D}">
      <dgm:prSet/>
      <dgm:spPr/>
      <dgm:t>
        <a:bodyPr/>
        <a:lstStyle/>
        <a:p>
          <a:endParaRPr lang="en-US"/>
        </a:p>
      </dgm:t>
    </dgm:pt>
    <dgm:pt modelId="{93821DFE-7505-46F9-9E1E-C5F4D9ADAD5D}">
      <dgm:prSet/>
      <dgm:spPr/>
      <dgm:t>
        <a:bodyPr/>
        <a:lstStyle/>
        <a:p>
          <a:r>
            <a:rPr lang="mi-NZ" b="1" dirty="0"/>
            <a:t>Part 1</a:t>
          </a:r>
          <a:r>
            <a:rPr lang="mi-NZ" dirty="0"/>
            <a:t>: Purpose, Objectives, Definitions, Interpretation</a:t>
          </a:r>
          <a:endParaRPr lang="en-US" dirty="0"/>
        </a:p>
      </dgm:t>
    </dgm:pt>
    <dgm:pt modelId="{AF2D10DD-80D6-47E9-A675-98BD38F1692B}" type="parTrans" cxnId="{DFB92B54-48A2-4423-BEF5-CF3330427C85}">
      <dgm:prSet/>
      <dgm:spPr/>
      <dgm:t>
        <a:bodyPr/>
        <a:lstStyle/>
        <a:p>
          <a:endParaRPr lang="en-US"/>
        </a:p>
      </dgm:t>
    </dgm:pt>
    <dgm:pt modelId="{41D956E6-FEDF-45B4-AA0A-124CF9D41A5C}" type="sibTrans" cxnId="{DFB92B54-48A2-4423-BEF5-CF3330427C85}">
      <dgm:prSet/>
      <dgm:spPr/>
      <dgm:t>
        <a:bodyPr/>
        <a:lstStyle/>
        <a:p>
          <a:endParaRPr lang="en-US"/>
        </a:p>
      </dgm:t>
    </dgm:pt>
    <dgm:pt modelId="{99AC4605-EAEE-4A47-921B-66B85F4A3D21}">
      <dgm:prSet/>
      <dgm:spPr/>
      <dgm:t>
        <a:bodyPr/>
        <a:lstStyle/>
        <a:p>
          <a:r>
            <a:rPr lang="mi-NZ" b="1" dirty="0"/>
            <a:t>Part 2</a:t>
          </a:r>
          <a:r>
            <a:rPr lang="mi-NZ" dirty="0"/>
            <a:t>: Measures, targets, reports, indicators, monitoring</a:t>
          </a:r>
          <a:endParaRPr lang="en-US" dirty="0"/>
        </a:p>
      </dgm:t>
    </dgm:pt>
    <dgm:pt modelId="{2BB3C861-D5D7-4C77-8B66-48D7E2B7D74E}" type="parTrans" cxnId="{C6D42A46-928E-4DC7-B443-97C607BCD549}">
      <dgm:prSet/>
      <dgm:spPr/>
      <dgm:t>
        <a:bodyPr/>
        <a:lstStyle/>
        <a:p>
          <a:endParaRPr lang="en-US"/>
        </a:p>
      </dgm:t>
    </dgm:pt>
    <dgm:pt modelId="{E545D39F-E384-4E53-820A-095445B5BDEC}" type="sibTrans" cxnId="{C6D42A46-928E-4DC7-B443-97C607BCD549}">
      <dgm:prSet/>
      <dgm:spPr/>
      <dgm:t>
        <a:bodyPr/>
        <a:lstStyle/>
        <a:p>
          <a:endParaRPr lang="en-US"/>
        </a:p>
      </dgm:t>
    </dgm:pt>
    <dgm:pt modelId="{D5F144DA-A961-47B5-AF9D-28747E099DB7}">
      <dgm:prSet/>
      <dgm:spPr/>
      <dgm:t>
        <a:bodyPr/>
        <a:lstStyle/>
        <a:p>
          <a:r>
            <a:rPr lang="mi-NZ" b="1" dirty="0"/>
            <a:t>Schedule 1: Timeframes </a:t>
          </a:r>
          <a:r>
            <a:rPr lang="mi-NZ" dirty="0"/>
            <a:t>– commencement of targets; Persisent Poverty measures and targets, commencement of CPRIs</a:t>
          </a:r>
          <a:endParaRPr lang="en-US" dirty="0"/>
        </a:p>
      </dgm:t>
    </dgm:pt>
    <dgm:pt modelId="{CEEEB1E7-87C8-460E-81D0-C55EDC495807}" type="parTrans" cxnId="{6D25F8C7-17C9-47E4-A7E6-5B543EABD942}">
      <dgm:prSet/>
      <dgm:spPr/>
      <dgm:t>
        <a:bodyPr/>
        <a:lstStyle/>
        <a:p>
          <a:endParaRPr lang="en-US"/>
        </a:p>
      </dgm:t>
    </dgm:pt>
    <dgm:pt modelId="{D00503C3-3BB7-43DD-A2D8-98BD65FEAA0E}" type="sibTrans" cxnId="{6D25F8C7-17C9-47E4-A7E6-5B543EABD942}">
      <dgm:prSet/>
      <dgm:spPr/>
      <dgm:t>
        <a:bodyPr/>
        <a:lstStyle/>
        <a:p>
          <a:endParaRPr lang="en-US"/>
        </a:p>
      </dgm:t>
    </dgm:pt>
    <dgm:pt modelId="{C4A1BEED-0E44-4374-8BD6-E6B0EC9C40E1}">
      <dgm:prSet/>
      <dgm:spPr/>
      <dgm:t>
        <a:bodyPr/>
        <a:lstStyle/>
        <a:p>
          <a:r>
            <a:rPr lang="mi-NZ" b="1" dirty="0"/>
            <a:t>Schedule 2: </a:t>
          </a:r>
          <a:r>
            <a:rPr lang="mi-NZ" dirty="0"/>
            <a:t>Incorporation by reference - Stats NZ</a:t>
          </a:r>
          <a:endParaRPr lang="en-US" dirty="0"/>
        </a:p>
      </dgm:t>
    </dgm:pt>
    <dgm:pt modelId="{C89880B7-9536-4973-A98E-ACEF375482BA}" type="parTrans" cxnId="{98E7178B-5901-4FF7-908B-2074984D8EEC}">
      <dgm:prSet/>
      <dgm:spPr/>
      <dgm:t>
        <a:bodyPr/>
        <a:lstStyle/>
        <a:p>
          <a:endParaRPr lang="en-US"/>
        </a:p>
      </dgm:t>
    </dgm:pt>
    <dgm:pt modelId="{BD2DE61F-EEF0-4976-9FFD-53591DC17E89}" type="sibTrans" cxnId="{98E7178B-5901-4FF7-908B-2074984D8EEC}">
      <dgm:prSet/>
      <dgm:spPr/>
      <dgm:t>
        <a:bodyPr/>
        <a:lstStyle/>
        <a:p>
          <a:endParaRPr lang="en-US"/>
        </a:p>
      </dgm:t>
    </dgm:pt>
    <dgm:pt modelId="{307EA293-632A-4D04-892E-5D991C41781B}">
      <dgm:prSet/>
      <dgm:spPr/>
      <dgm:t>
        <a:bodyPr/>
        <a:lstStyle/>
        <a:p>
          <a:r>
            <a:rPr lang="mi-NZ" b="1" dirty="0"/>
            <a:t>Schedule 3</a:t>
          </a:r>
          <a:r>
            <a:rPr lang="mi-NZ" dirty="0"/>
            <a:t>: Commencement of budgetary reporting</a:t>
          </a:r>
          <a:endParaRPr lang="en-US" dirty="0"/>
        </a:p>
      </dgm:t>
    </dgm:pt>
    <dgm:pt modelId="{B13E91D3-4044-4E13-8690-60C0E35FDB93}" type="parTrans" cxnId="{229B8E48-7157-4314-A3FD-F99F2063F439}">
      <dgm:prSet/>
      <dgm:spPr/>
      <dgm:t>
        <a:bodyPr/>
        <a:lstStyle/>
        <a:p>
          <a:endParaRPr lang="en-US"/>
        </a:p>
      </dgm:t>
    </dgm:pt>
    <dgm:pt modelId="{DFA085BB-1504-4288-AA47-C3B80697FD9F}" type="sibTrans" cxnId="{229B8E48-7157-4314-A3FD-F99F2063F439}">
      <dgm:prSet/>
      <dgm:spPr/>
      <dgm:t>
        <a:bodyPr/>
        <a:lstStyle/>
        <a:p>
          <a:endParaRPr lang="en-US"/>
        </a:p>
      </dgm:t>
    </dgm:pt>
    <dgm:pt modelId="{62A471DA-68D2-49F2-A508-0CBC0A3AB580}" type="pres">
      <dgm:prSet presAssocID="{15B2D561-FA0D-4ACC-85EE-97BA0D5F24C6}" presName="Name0" presStyleCnt="0">
        <dgm:presLayoutVars>
          <dgm:dir/>
          <dgm:resizeHandles val="exact"/>
        </dgm:presLayoutVars>
      </dgm:prSet>
      <dgm:spPr/>
    </dgm:pt>
    <dgm:pt modelId="{6DECC0F7-C842-48ED-9105-99548E0A53FE}" type="pres">
      <dgm:prSet presAssocID="{2DC9E615-49DA-46C5-96F3-C989190DA506}" presName="node" presStyleLbl="node1" presStyleIdx="0" presStyleCnt="6">
        <dgm:presLayoutVars>
          <dgm:bulletEnabled val="1"/>
        </dgm:presLayoutVars>
      </dgm:prSet>
      <dgm:spPr/>
    </dgm:pt>
    <dgm:pt modelId="{DBD3C9AB-2954-496E-959D-85975A1CBB05}" type="pres">
      <dgm:prSet presAssocID="{BD2E24A0-799A-4FC1-81B1-456415C90F3B}" presName="sibTrans" presStyleLbl="sibTrans1D1" presStyleIdx="0" presStyleCnt="5"/>
      <dgm:spPr/>
    </dgm:pt>
    <dgm:pt modelId="{D429B987-2FF6-4084-B8BA-3E25610110E4}" type="pres">
      <dgm:prSet presAssocID="{BD2E24A0-799A-4FC1-81B1-456415C90F3B}" presName="connectorText" presStyleLbl="sibTrans1D1" presStyleIdx="0" presStyleCnt="5"/>
      <dgm:spPr/>
    </dgm:pt>
    <dgm:pt modelId="{5FBD75FE-8170-4AF6-82AA-A47B11FB9E43}" type="pres">
      <dgm:prSet presAssocID="{93821DFE-7505-46F9-9E1E-C5F4D9ADAD5D}" presName="node" presStyleLbl="node1" presStyleIdx="1" presStyleCnt="6">
        <dgm:presLayoutVars>
          <dgm:bulletEnabled val="1"/>
        </dgm:presLayoutVars>
      </dgm:prSet>
      <dgm:spPr/>
    </dgm:pt>
    <dgm:pt modelId="{F2C07906-C961-4142-A6CD-8065A7E098C9}" type="pres">
      <dgm:prSet presAssocID="{41D956E6-FEDF-45B4-AA0A-124CF9D41A5C}" presName="sibTrans" presStyleLbl="sibTrans1D1" presStyleIdx="1" presStyleCnt="5"/>
      <dgm:spPr/>
    </dgm:pt>
    <dgm:pt modelId="{4D8B4DBA-1156-474B-925B-366F6250F74B}" type="pres">
      <dgm:prSet presAssocID="{41D956E6-FEDF-45B4-AA0A-124CF9D41A5C}" presName="connectorText" presStyleLbl="sibTrans1D1" presStyleIdx="1" presStyleCnt="5"/>
      <dgm:spPr/>
    </dgm:pt>
    <dgm:pt modelId="{91F1BB23-AF5C-4A27-9E3E-EA12125B6A4B}" type="pres">
      <dgm:prSet presAssocID="{99AC4605-EAEE-4A47-921B-66B85F4A3D21}" presName="node" presStyleLbl="node1" presStyleIdx="2" presStyleCnt="6">
        <dgm:presLayoutVars>
          <dgm:bulletEnabled val="1"/>
        </dgm:presLayoutVars>
      </dgm:prSet>
      <dgm:spPr/>
    </dgm:pt>
    <dgm:pt modelId="{9A34BB6A-1E1B-4FBF-870B-5132D3CF76D2}" type="pres">
      <dgm:prSet presAssocID="{E545D39F-E384-4E53-820A-095445B5BDEC}" presName="sibTrans" presStyleLbl="sibTrans1D1" presStyleIdx="2" presStyleCnt="5"/>
      <dgm:spPr/>
    </dgm:pt>
    <dgm:pt modelId="{C37A9499-23AC-4B01-8B2B-E84489A6444A}" type="pres">
      <dgm:prSet presAssocID="{E545D39F-E384-4E53-820A-095445B5BDEC}" presName="connectorText" presStyleLbl="sibTrans1D1" presStyleIdx="2" presStyleCnt="5"/>
      <dgm:spPr/>
    </dgm:pt>
    <dgm:pt modelId="{D4539E05-26BE-4B67-B092-5E324DE6ADB2}" type="pres">
      <dgm:prSet presAssocID="{D5F144DA-A961-47B5-AF9D-28747E099DB7}" presName="node" presStyleLbl="node1" presStyleIdx="3" presStyleCnt="6">
        <dgm:presLayoutVars>
          <dgm:bulletEnabled val="1"/>
        </dgm:presLayoutVars>
      </dgm:prSet>
      <dgm:spPr/>
    </dgm:pt>
    <dgm:pt modelId="{0C4C145E-A16D-48AC-9167-BAC292B18125}" type="pres">
      <dgm:prSet presAssocID="{D00503C3-3BB7-43DD-A2D8-98BD65FEAA0E}" presName="sibTrans" presStyleLbl="sibTrans1D1" presStyleIdx="3" presStyleCnt="5"/>
      <dgm:spPr/>
    </dgm:pt>
    <dgm:pt modelId="{BCF0B6CA-4575-4118-8C48-56D4B11D123F}" type="pres">
      <dgm:prSet presAssocID="{D00503C3-3BB7-43DD-A2D8-98BD65FEAA0E}" presName="connectorText" presStyleLbl="sibTrans1D1" presStyleIdx="3" presStyleCnt="5"/>
      <dgm:spPr/>
    </dgm:pt>
    <dgm:pt modelId="{67D12728-FF09-4A29-91A0-A66EF56D940F}" type="pres">
      <dgm:prSet presAssocID="{C4A1BEED-0E44-4374-8BD6-E6B0EC9C40E1}" presName="node" presStyleLbl="node1" presStyleIdx="4" presStyleCnt="6">
        <dgm:presLayoutVars>
          <dgm:bulletEnabled val="1"/>
        </dgm:presLayoutVars>
      </dgm:prSet>
      <dgm:spPr/>
    </dgm:pt>
    <dgm:pt modelId="{AE5D6DE0-4240-46D7-9DA9-213FF73921CF}" type="pres">
      <dgm:prSet presAssocID="{BD2DE61F-EEF0-4976-9FFD-53591DC17E89}" presName="sibTrans" presStyleLbl="sibTrans1D1" presStyleIdx="4" presStyleCnt="5"/>
      <dgm:spPr/>
    </dgm:pt>
    <dgm:pt modelId="{091C3674-FCD6-44DD-B488-185E9585611E}" type="pres">
      <dgm:prSet presAssocID="{BD2DE61F-EEF0-4976-9FFD-53591DC17E89}" presName="connectorText" presStyleLbl="sibTrans1D1" presStyleIdx="4" presStyleCnt="5"/>
      <dgm:spPr/>
    </dgm:pt>
    <dgm:pt modelId="{144EA55B-266E-4025-8F9D-B4D2F98AE46D}" type="pres">
      <dgm:prSet presAssocID="{307EA293-632A-4D04-892E-5D991C41781B}" presName="node" presStyleLbl="node1" presStyleIdx="5" presStyleCnt="6">
        <dgm:presLayoutVars>
          <dgm:bulletEnabled val="1"/>
        </dgm:presLayoutVars>
      </dgm:prSet>
      <dgm:spPr/>
    </dgm:pt>
  </dgm:ptLst>
  <dgm:cxnLst>
    <dgm:cxn modelId="{9A144002-C014-467B-A414-9508C48F03F0}" type="presOf" srcId="{2DC9E615-49DA-46C5-96F3-C989190DA506}" destId="{6DECC0F7-C842-48ED-9105-99548E0A53FE}" srcOrd="0" destOrd="0" presId="urn:microsoft.com/office/officeart/2016/7/layout/RepeatingBendingProcessNew"/>
    <dgm:cxn modelId="{708C160E-9F6D-4C61-ACD4-1F0C6A1E8711}" type="presOf" srcId="{E545D39F-E384-4E53-820A-095445B5BDEC}" destId="{9A34BB6A-1E1B-4FBF-870B-5132D3CF76D2}" srcOrd="0" destOrd="0" presId="urn:microsoft.com/office/officeart/2016/7/layout/RepeatingBendingProcessNew"/>
    <dgm:cxn modelId="{90ED661C-5AAF-441C-B2E5-2ACA79724BDD}" type="presOf" srcId="{93821DFE-7505-46F9-9E1E-C5F4D9ADAD5D}" destId="{5FBD75FE-8170-4AF6-82AA-A47B11FB9E43}" srcOrd="0" destOrd="0" presId="urn:microsoft.com/office/officeart/2016/7/layout/RepeatingBendingProcessNew"/>
    <dgm:cxn modelId="{1AFC575F-450D-4EB7-80C7-6E36939607BB}" type="presOf" srcId="{15B2D561-FA0D-4ACC-85EE-97BA0D5F24C6}" destId="{62A471DA-68D2-49F2-A508-0CBC0A3AB580}" srcOrd="0" destOrd="0" presId="urn:microsoft.com/office/officeart/2016/7/layout/RepeatingBendingProcessNew"/>
    <dgm:cxn modelId="{DB47BD62-D294-459E-B440-1987EAA84F23}" type="presOf" srcId="{BD2DE61F-EEF0-4976-9FFD-53591DC17E89}" destId="{091C3674-FCD6-44DD-B488-185E9585611E}" srcOrd="1" destOrd="0" presId="urn:microsoft.com/office/officeart/2016/7/layout/RepeatingBendingProcessNew"/>
    <dgm:cxn modelId="{4DB11143-3CE5-4C96-A0A7-4251EEC1E37E}" type="presOf" srcId="{41D956E6-FEDF-45B4-AA0A-124CF9D41A5C}" destId="{4D8B4DBA-1156-474B-925B-366F6250F74B}" srcOrd="1" destOrd="0" presId="urn:microsoft.com/office/officeart/2016/7/layout/RepeatingBendingProcessNew"/>
    <dgm:cxn modelId="{C6D42A46-928E-4DC7-B443-97C607BCD549}" srcId="{15B2D561-FA0D-4ACC-85EE-97BA0D5F24C6}" destId="{99AC4605-EAEE-4A47-921B-66B85F4A3D21}" srcOrd="2" destOrd="0" parTransId="{2BB3C861-D5D7-4C77-8B66-48D7E2B7D74E}" sibTransId="{E545D39F-E384-4E53-820A-095445B5BDEC}"/>
    <dgm:cxn modelId="{229B8E48-7157-4314-A3FD-F99F2063F439}" srcId="{15B2D561-FA0D-4ACC-85EE-97BA0D5F24C6}" destId="{307EA293-632A-4D04-892E-5D991C41781B}" srcOrd="5" destOrd="0" parTransId="{B13E91D3-4044-4E13-8690-60C0E35FDB93}" sibTransId="{DFA085BB-1504-4288-AA47-C3B80697FD9F}"/>
    <dgm:cxn modelId="{6A1A634C-824A-4F52-B32A-308DBE928A0F}" type="presOf" srcId="{D5F144DA-A961-47B5-AF9D-28747E099DB7}" destId="{D4539E05-26BE-4B67-B092-5E324DE6ADB2}" srcOrd="0" destOrd="0" presId="urn:microsoft.com/office/officeart/2016/7/layout/RepeatingBendingProcessNew"/>
    <dgm:cxn modelId="{0005BF6F-CF56-4207-8075-FF17CC081480}" type="presOf" srcId="{E545D39F-E384-4E53-820A-095445B5BDEC}" destId="{C37A9499-23AC-4B01-8B2B-E84489A6444A}" srcOrd="1" destOrd="0" presId="urn:microsoft.com/office/officeart/2016/7/layout/RepeatingBendingProcessNew"/>
    <dgm:cxn modelId="{DFB92B54-48A2-4423-BEF5-CF3330427C85}" srcId="{15B2D561-FA0D-4ACC-85EE-97BA0D5F24C6}" destId="{93821DFE-7505-46F9-9E1E-C5F4D9ADAD5D}" srcOrd="1" destOrd="0" parTransId="{AF2D10DD-80D6-47E9-A675-98BD38F1692B}" sibTransId="{41D956E6-FEDF-45B4-AA0A-124CF9D41A5C}"/>
    <dgm:cxn modelId="{B9A80555-AD1A-40C6-BF75-77098CB451D1}" type="presOf" srcId="{BD2DE61F-EEF0-4976-9FFD-53591DC17E89}" destId="{AE5D6DE0-4240-46D7-9DA9-213FF73921CF}" srcOrd="0" destOrd="0" presId="urn:microsoft.com/office/officeart/2016/7/layout/RepeatingBendingProcessNew"/>
    <dgm:cxn modelId="{C7CD4E80-78D2-4BC6-ADEB-74541A3E3A0F}" type="presOf" srcId="{D00503C3-3BB7-43DD-A2D8-98BD65FEAA0E}" destId="{BCF0B6CA-4575-4118-8C48-56D4B11D123F}" srcOrd="1" destOrd="0" presId="urn:microsoft.com/office/officeart/2016/7/layout/RepeatingBendingProcessNew"/>
    <dgm:cxn modelId="{98E7178B-5901-4FF7-908B-2074984D8EEC}" srcId="{15B2D561-FA0D-4ACC-85EE-97BA0D5F24C6}" destId="{C4A1BEED-0E44-4374-8BD6-E6B0EC9C40E1}" srcOrd="4" destOrd="0" parTransId="{C89880B7-9536-4973-A98E-ACEF375482BA}" sibTransId="{BD2DE61F-EEF0-4976-9FFD-53591DC17E89}"/>
    <dgm:cxn modelId="{E1E7AF8C-615B-45CC-BE3C-29244C42259D}" type="presOf" srcId="{307EA293-632A-4D04-892E-5D991C41781B}" destId="{144EA55B-266E-4025-8F9D-B4D2F98AE46D}" srcOrd="0" destOrd="0" presId="urn:microsoft.com/office/officeart/2016/7/layout/RepeatingBendingProcessNew"/>
    <dgm:cxn modelId="{A517799A-F5F8-4D46-ABA6-414792949041}" type="presOf" srcId="{C4A1BEED-0E44-4374-8BD6-E6B0EC9C40E1}" destId="{67D12728-FF09-4A29-91A0-A66EF56D940F}" srcOrd="0" destOrd="0" presId="urn:microsoft.com/office/officeart/2016/7/layout/RepeatingBendingProcessNew"/>
    <dgm:cxn modelId="{6D25F8C7-17C9-47E4-A7E6-5B543EABD942}" srcId="{15B2D561-FA0D-4ACC-85EE-97BA0D5F24C6}" destId="{D5F144DA-A961-47B5-AF9D-28747E099DB7}" srcOrd="3" destOrd="0" parTransId="{CEEEB1E7-87C8-460E-81D0-C55EDC495807}" sibTransId="{D00503C3-3BB7-43DD-A2D8-98BD65FEAA0E}"/>
    <dgm:cxn modelId="{F335E3CF-90CF-4E83-A60D-480A01A1BC36}" type="presOf" srcId="{BD2E24A0-799A-4FC1-81B1-456415C90F3B}" destId="{DBD3C9AB-2954-496E-959D-85975A1CBB05}" srcOrd="0" destOrd="0" presId="urn:microsoft.com/office/officeart/2016/7/layout/RepeatingBendingProcessNew"/>
    <dgm:cxn modelId="{9A7F24D4-A197-4354-B2F6-13B5E422B784}" type="presOf" srcId="{99AC4605-EAEE-4A47-921B-66B85F4A3D21}" destId="{91F1BB23-AF5C-4A27-9E3E-EA12125B6A4B}" srcOrd="0" destOrd="0" presId="urn:microsoft.com/office/officeart/2016/7/layout/RepeatingBendingProcessNew"/>
    <dgm:cxn modelId="{35A5B4DC-9570-4446-BFF2-5BCE97D8B775}" type="presOf" srcId="{41D956E6-FEDF-45B4-AA0A-124CF9D41A5C}" destId="{F2C07906-C961-4142-A6CD-8065A7E098C9}" srcOrd="0" destOrd="0" presId="urn:microsoft.com/office/officeart/2016/7/layout/RepeatingBendingProcessNew"/>
    <dgm:cxn modelId="{48968DF3-25CF-49B9-9228-2543F93DE10D}" srcId="{15B2D561-FA0D-4ACC-85EE-97BA0D5F24C6}" destId="{2DC9E615-49DA-46C5-96F3-C989190DA506}" srcOrd="0" destOrd="0" parTransId="{029CEE85-D7E2-4910-B311-D320795BCFE2}" sibTransId="{BD2E24A0-799A-4FC1-81B1-456415C90F3B}"/>
    <dgm:cxn modelId="{87EC73F9-06C2-46E7-A567-B673D110A3AD}" type="presOf" srcId="{D00503C3-3BB7-43DD-A2D8-98BD65FEAA0E}" destId="{0C4C145E-A16D-48AC-9167-BAC292B18125}" srcOrd="0" destOrd="0" presId="urn:microsoft.com/office/officeart/2016/7/layout/RepeatingBendingProcessNew"/>
    <dgm:cxn modelId="{00C8E8FB-0075-4529-8704-FFEEFFB9BAC5}" type="presOf" srcId="{BD2E24A0-799A-4FC1-81B1-456415C90F3B}" destId="{D429B987-2FF6-4084-B8BA-3E25610110E4}" srcOrd="1" destOrd="0" presId="urn:microsoft.com/office/officeart/2016/7/layout/RepeatingBendingProcessNew"/>
    <dgm:cxn modelId="{EEFE5388-591B-4EB9-B5F5-C63F21D53BF9}" type="presParOf" srcId="{62A471DA-68D2-49F2-A508-0CBC0A3AB580}" destId="{6DECC0F7-C842-48ED-9105-99548E0A53FE}" srcOrd="0" destOrd="0" presId="urn:microsoft.com/office/officeart/2016/7/layout/RepeatingBendingProcessNew"/>
    <dgm:cxn modelId="{A65183EF-60D7-42A4-BDAB-2A12DC9B227D}" type="presParOf" srcId="{62A471DA-68D2-49F2-A508-0CBC0A3AB580}" destId="{DBD3C9AB-2954-496E-959D-85975A1CBB05}" srcOrd="1" destOrd="0" presId="urn:microsoft.com/office/officeart/2016/7/layout/RepeatingBendingProcessNew"/>
    <dgm:cxn modelId="{825A5D1E-225B-4C7A-BC4D-E6722EA76F06}" type="presParOf" srcId="{DBD3C9AB-2954-496E-959D-85975A1CBB05}" destId="{D429B987-2FF6-4084-B8BA-3E25610110E4}" srcOrd="0" destOrd="0" presId="urn:microsoft.com/office/officeart/2016/7/layout/RepeatingBendingProcessNew"/>
    <dgm:cxn modelId="{7C69A924-4BB9-4294-8045-CB8476C5ADD7}" type="presParOf" srcId="{62A471DA-68D2-49F2-A508-0CBC0A3AB580}" destId="{5FBD75FE-8170-4AF6-82AA-A47B11FB9E43}" srcOrd="2" destOrd="0" presId="urn:microsoft.com/office/officeart/2016/7/layout/RepeatingBendingProcessNew"/>
    <dgm:cxn modelId="{AC0A4754-61A8-41B6-8564-214EE0AE6C23}" type="presParOf" srcId="{62A471DA-68D2-49F2-A508-0CBC0A3AB580}" destId="{F2C07906-C961-4142-A6CD-8065A7E098C9}" srcOrd="3" destOrd="0" presId="urn:microsoft.com/office/officeart/2016/7/layout/RepeatingBendingProcessNew"/>
    <dgm:cxn modelId="{A2E4CE66-A7CC-42CB-A75E-289ED990290C}" type="presParOf" srcId="{F2C07906-C961-4142-A6CD-8065A7E098C9}" destId="{4D8B4DBA-1156-474B-925B-366F6250F74B}" srcOrd="0" destOrd="0" presId="urn:microsoft.com/office/officeart/2016/7/layout/RepeatingBendingProcessNew"/>
    <dgm:cxn modelId="{D71C1986-2266-4916-885E-0A578AD76E72}" type="presParOf" srcId="{62A471DA-68D2-49F2-A508-0CBC0A3AB580}" destId="{91F1BB23-AF5C-4A27-9E3E-EA12125B6A4B}" srcOrd="4" destOrd="0" presId="urn:microsoft.com/office/officeart/2016/7/layout/RepeatingBendingProcessNew"/>
    <dgm:cxn modelId="{E6CFFB55-A5AF-4C30-912E-57A715EAB272}" type="presParOf" srcId="{62A471DA-68D2-49F2-A508-0CBC0A3AB580}" destId="{9A34BB6A-1E1B-4FBF-870B-5132D3CF76D2}" srcOrd="5" destOrd="0" presId="urn:microsoft.com/office/officeart/2016/7/layout/RepeatingBendingProcessNew"/>
    <dgm:cxn modelId="{1A6C8B1C-DC6D-43C5-AAB5-51D84D090D8B}" type="presParOf" srcId="{9A34BB6A-1E1B-4FBF-870B-5132D3CF76D2}" destId="{C37A9499-23AC-4B01-8B2B-E84489A6444A}" srcOrd="0" destOrd="0" presId="urn:microsoft.com/office/officeart/2016/7/layout/RepeatingBendingProcessNew"/>
    <dgm:cxn modelId="{2AAEBCDD-CDDF-49A5-8CEF-486F1BF5A83B}" type="presParOf" srcId="{62A471DA-68D2-49F2-A508-0CBC0A3AB580}" destId="{D4539E05-26BE-4B67-B092-5E324DE6ADB2}" srcOrd="6" destOrd="0" presId="urn:microsoft.com/office/officeart/2016/7/layout/RepeatingBendingProcessNew"/>
    <dgm:cxn modelId="{589BC509-D4A2-4F0B-8BA8-D5CC17D50A56}" type="presParOf" srcId="{62A471DA-68D2-49F2-A508-0CBC0A3AB580}" destId="{0C4C145E-A16D-48AC-9167-BAC292B18125}" srcOrd="7" destOrd="0" presId="urn:microsoft.com/office/officeart/2016/7/layout/RepeatingBendingProcessNew"/>
    <dgm:cxn modelId="{E0863399-72B7-438B-A974-BF4DAD08C623}" type="presParOf" srcId="{0C4C145E-A16D-48AC-9167-BAC292B18125}" destId="{BCF0B6CA-4575-4118-8C48-56D4B11D123F}" srcOrd="0" destOrd="0" presId="urn:microsoft.com/office/officeart/2016/7/layout/RepeatingBendingProcessNew"/>
    <dgm:cxn modelId="{C52EAC9D-3C83-4D0F-A117-C17285E57E83}" type="presParOf" srcId="{62A471DA-68D2-49F2-A508-0CBC0A3AB580}" destId="{67D12728-FF09-4A29-91A0-A66EF56D940F}" srcOrd="8" destOrd="0" presId="urn:microsoft.com/office/officeart/2016/7/layout/RepeatingBendingProcessNew"/>
    <dgm:cxn modelId="{29642FF7-C17C-46DF-9D3B-E89E492DA6D7}" type="presParOf" srcId="{62A471DA-68D2-49F2-A508-0CBC0A3AB580}" destId="{AE5D6DE0-4240-46D7-9DA9-213FF73921CF}" srcOrd="9" destOrd="0" presId="urn:microsoft.com/office/officeart/2016/7/layout/RepeatingBendingProcessNew"/>
    <dgm:cxn modelId="{5033A6CB-B505-4BE2-B09C-4B45A9E54F2B}" type="presParOf" srcId="{AE5D6DE0-4240-46D7-9DA9-213FF73921CF}" destId="{091C3674-FCD6-44DD-B488-185E9585611E}" srcOrd="0" destOrd="0" presId="urn:microsoft.com/office/officeart/2016/7/layout/RepeatingBendingProcessNew"/>
    <dgm:cxn modelId="{12F8BDD2-CC1E-4A8E-9413-98E4D18C0E38}" type="presParOf" srcId="{62A471DA-68D2-49F2-A508-0CBC0A3AB580}" destId="{144EA55B-266E-4025-8F9D-B4D2F98AE46D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9046B3-75BD-4E1C-9E90-159E262EDF9D}" type="doc">
      <dgm:prSet loTypeId="urn:microsoft.com/office/officeart/2008/layout/LinedLis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F712352-BD8B-4A80-A866-3632AA0BA52B}">
      <dgm:prSet/>
      <dgm:spPr/>
      <dgm:t>
        <a:bodyPr/>
        <a:lstStyle/>
        <a:p>
          <a:r>
            <a:rPr lang="mi-NZ" b="1"/>
            <a:t>Schedule 1 and 3 – Timeframes: </a:t>
          </a:r>
          <a:endParaRPr lang="en-US"/>
        </a:p>
      </dgm:t>
    </dgm:pt>
    <dgm:pt modelId="{3A172B33-D842-4104-AE7A-2BD946D2AD61}" type="parTrans" cxnId="{EA6C9B30-5DEC-45C9-9B42-48366D8A8EE7}">
      <dgm:prSet/>
      <dgm:spPr/>
      <dgm:t>
        <a:bodyPr/>
        <a:lstStyle/>
        <a:p>
          <a:endParaRPr lang="en-US"/>
        </a:p>
      </dgm:t>
    </dgm:pt>
    <dgm:pt modelId="{391D461C-DAB5-4710-9F71-9C090FB3D9D5}" type="sibTrans" cxnId="{EA6C9B30-5DEC-45C9-9B42-48366D8A8EE7}">
      <dgm:prSet/>
      <dgm:spPr/>
      <dgm:t>
        <a:bodyPr/>
        <a:lstStyle/>
        <a:p>
          <a:endParaRPr lang="en-US"/>
        </a:p>
      </dgm:t>
    </dgm:pt>
    <dgm:pt modelId="{5BAD975F-A477-4F85-9E6A-65F257AD9239}">
      <dgm:prSet/>
      <dgm:spPr/>
      <dgm:t>
        <a:bodyPr/>
        <a:lstStyle/>
        <a:p>
          <a:r>
            <a:rPr lang="mi-NZ" dirty="0"/>
            <a:t>Persistent poverty primary measure - commencing </a:t>
          </a:r>
          <a:r>
            <a:rPr lang="mi-NZ" dirty="0">
              <a:highlight>
                <a:srgbClr val="FFFF00"/>
              </a:highlight>
            </a:rPr>
            <a:t>1 July 2025</a:t>
          </a:r>
          <a:endParaRPr lang="en-US" dirty="0">
            <a:highlight>
              <a:srgbClr val="FFFF00"/>
            </a:highlight>
          </a:endParaRPr>
        </a:p>
      </dgm:t>
    </dgm:pt>
    <dgm:pt modelId="{1319D374-C802-4D7A-8226-AA796E0BABEA}" type="parTrans" cxnId="{5059704E-CFA5-45B1-AEC9-7C4D466A4564}">
      <dgm:prSet/>
      <dgm:spPr/>
      <dgm:t>
        <a:bodyPr/>
        <a:lstStyle/>
        <a:p>
          <a:endParaRPr lang="en-US"/>
        </a:p>
      </dgm:t>
    </dgm:pt>
    <dgm:pt modelId="{B8A9DFE1-57E1-4625-A624-06F90FBB1BDD}" type="sibTrans" cxnId="{5059704E-CFA5-45B1-AEC9-7C4D466A4564}">
      <dgm:prSet/>
      <dgm:spPr/>
      <dgm:t>
        <a:bodyPr/>
        <a:lstStyle/>
        <a:p>
          <a:endParaRPr lang="en-US"/>
        </a:p>
      </dgm:t>
    </dgm:pt>
    <dgm:pt modelId="{7933081F-FC1A-499D-9C23-0C8BF5D97EA8}">
      <dgm:prSet/>
      <dgm:spPr/>
      <dgm:t>
        <a:bodyPr/>
        <a:lstStyle/>
        <a:p>
          <a:r>
            <a:rPr lang="mi-NZ" dirty="0"/>
            <a:t>Targets and reports (General – after </a:t>
          </a:r>
          <a:r>
            <a:rPr lang="mi-NZ" dirty="0">
              <a:highlight>
                <a:srgbClr val="FFFF00"/>
              </a:highlight>
            </a:rPr>
            <a:t>2018/19</a:t>
          </a:r>
          <a:r>
            <a:rPr lang="mi-NZ" dirty="0"/>
            <a:t>; Persistent Poverty </a:t>
          </a:r>
          <a:r>
            <a:rPr lang="mi-NZ" dirty="0">
              <a:highlight>
                <a:srgbClr val="FFFF00"/>
              </a:highlight>
            </a:rPr>
            <a:t>2025/26</a:t>
          </a:r>
          <a:r>
            <a:rPr lang="mi-NZ" dirty="0"/>
            <a:t>)</a:t>
          </a:r>
          <a:endParaRPr lang="en-US" dirty="0"/>
        </a:p>
      </dgm:t>
    </dgm:pt>
    <dgm:pt modelId="{4F32741B-298A-47D4-A173-8A048912757E}" type="parTrans" cxnId="{70CA9DB0-B110-40AF-AEF7-239D956018C3}">
      <dgm:prSet/>
      <dgm:spPr/>
      <dgm:t>
        <a:bodyPr/>
        <a:lstStyle/>
        <a:p>
          <a:endParaRPr lang="en-US"/>
        </a:p>
      </dgm:t>
    </dgm:pt>
    <dgm:pt modelId="{FC781C5B-DC9C-4EF7-8687-A4562B9EA055}" type="sibTrans" cxnId="{70CA9DB0-B110-40AF-AEF7-239D956018C3}">
      <dgm:prSet/>
      <dgm:spPr/>
      <dgm:t>
        <a:bodyPr/>
        <a:lstStyle/>
        <a:p>
          <a:endParaRPr lang="en-US"/>
        </a:p>
      </dgm:t>
    </dgm:pt>
    <dgm:pt modelId="{56EFEAD2-ACCD-492E-BB9F-10D02A17F8AA}">
      <dgm:prSet/>
      <dgm:spPr/>
      <dgm:t>
        <a:bodyPr/>
        <a:lstStyle/>
        <a:p>
          <a:r>
            <a:rPr lang="mi-NZ" b="0" dirty="0"/>
            <a:t>CPRIs and monitoring reports  </a:t>
          </a:r>
          <a:r>
            <a:rPr lang="mi-NZ" dirty="0"/>
            <a:t>- after the first full year of the adoption of the </a:t>
          </a:r>
          <a:r>
            <a:rPr lang="mi-NZ" dirty="0">
              <a:highlight>
                <a:srgbClr val="FFFF00"/>
              </a:highlight>
            </a:rPr>
            <a:t>Child Wellbeing Strategy</a:t>
          </a:r>
          <a:endParaRPr lang="en-US" dirty="0">
            <a:highlight>
              <a:srgbClr val="FFFF00"/>
            </a:highlight>
          </a:endParaRPr>
        </a:p>
      </dgm:t>
    </dgm:pt>
    <dgm:pt modelId="{F9D8398C-90A9-4A15-A767-01085B110F26}" type="parTrans" cxnId="{535897BC-8641-4B11-A831-B1E8A2ADB0B6}">
      <dgm:prSet/>
      <dgm:spPr/>
      <dgm:t>
        <a:bodyPr/>
        <a:lstStyle/>
        <a:p>
          <a:endParaRPr lang="en-US"/>
        </a:p>
      </dgm:t>
    </dgm:pt>
    <dgm:pt modelId="{B4F8BC65-84DD-4E51-8733-9D25277B5F63}" type="sibTrans" cxnId="{535897BC-8641-4B11-A831-B1E8A2ADB0B6}">
      <dgm:prSet/>
      <dgm:spPr/>
      <dgm:t>
        <a:bodyPr/>
        <a:lstStyle/>
        <a:p>
          <a:endParaRPr lang="en-US"/>
        </a:p>
      </dgm:t>
    </dgm:pt>
    <dgm:pt modelId="{CF0DEE69-C31B-4290-BEBB-FC6450E2AFD2}">
      <dgm:prSet/>
      <dgm:spPr/>
      <dgm:t>
        <a:bodyPr/>
        <a:lstStyle/>
        <a:p>
          <a:r>
            <a:rPr lang="mi-NZ" dirty="0"/>
            <a:t>Budgetary reporting for year commencing </a:t>
          </a:r>
          <a:r>
            <a:rPr lang="mi-NZ" dirty="0">
              <a:highlight>
                <a:srgbClr val="FFFF00"/>
              </a:highlight>
            </a:rPr>
            <a:t>1 July 2019, contingent on targets being set</a:t>
          </a:r>
          <a:endParaRPr lang="en-US" dirty="0">
            <a:highlight>
              <a:srgbClr val="FFFF00"/>
            </a:highlight>
          </a:endParaRPr>
        </a:p>
      </dgm:t>
    </dgm:pt>
    <dgm:pt modelId="{17A0F242-1D21-4B41-98DF-646AE12420B7}" type="parTrans" cxnId="{3F759A85-3674-499A-92BA-F31A077A0F3B}">
      <dgm:prSet/>
      <dgm:spPr/>
      <dgm:t>
        <a:bodyPr/>
        <a:lstStyle/>
        <a:p>
          <a:endParaRPr lang="en-US"/>
        </a:p>
      </dgm:t>
    </dgm:pt>
    <dgm:pt modelId="{325C9F41-F113-450A-A310-E4DD5358EB55}" type="sibTrans" cxnId="{3F759A85-3674-499A-92BA-F31A077A0F3B}">
      <dgm:prSet/>
      <dgm:spPr/>
      <dgm:t>
        <a:bodyPr/>
        <a:lstStyle/>
        <a:p>
          <a:endParaRPr lang="en-US"/>
        </a:p>
      </dgm:t>
    </dgm:pt>
    <dgm:pt modelId="{055C0282-1E6A-4356-BA1A-4D035EC62B38}" type="pres">
      <dgm:prSet presAssocID="{999046B3-75BD-4E1C-9E90-159E262EDF9D}" presName="vert0" presStyleCnt="0">
        <dgm:presLayoutVars>
          <dgm:dir/>
          <dgm:animOne val="branch"/>
          <dgm:animLvl val="lvl"/>
        </dgm:presLayoutVars>
      </dgm:prSet>
      <dgm:spPr/>
    </dgm:pt>
    <dgm:pt modelId="{7C65A35E-A2D2-47C9-A495-705D0AC1209C}" type="pres">
      <dgm:prSet presAssocID="{1F712352-BD8B-4A80-A866-3632AA0BA52B}" presName="thickLine" presStyleLbl="alignNode1" presStyleIdx="0" presStyleCnt="1"/>
      <dgm:spPr/>
    </dgm:pt>
    <dgm:pt modelId="{731FFD92-12A7-4467-90E0-6DF005EE9589}" type="pres">
      <dgm:prSet presAssocID="{1F712352-BD8B-4A80-A866-3632AA0BA52B}" presName="horz1" presStyleCnt="0"/>
      <dgm:spPr/>
    </dgm:pt>
    <dgm:pt modelId="{565C1F7F-7B94-4A33-BD2F-EEE8C314D32F}" type="pres">
      <dgm:prSet presAssocID="{1F712352-BD8B-4A80-A866-3632AA0BA52B}" presName="tx1" presStyleLbl="revTx" presStyleIdx="0" presStyleCnt="5"/>
      <dgm:spPr/>
    </dgm:pt>
    <dgm:pt modelId="{943AF375-6F89-4ECF-A45C-8E1E7EF96F34}" type="pres">
      <dgm:prSet presAssocID="{1F712352-BD8B-4A80-A866-3632AA0BA52B}" presName="vert1" presStyleCnt="0"/>
      <dgm:spPr/>
    </dgm:pt>
    <dgm:pt modelId="{7739F4DF-DAC7-49BA-B412-52C8E5B38953}" type="pres">
      <dgm:prSet presAssocID="{5BAD975F-A477-4F85-9E6A-65F257AD9239}" presName="vertSpace2a" presStyleCnt="0"/>
      <dgm:spPr/>
    </dgm:pt>
    <dgm:pt modelId="{5DB212F5-48C5-416B-9DE6-515DC3D408CE}" type="pres">
      <dgm:prSet presAssocID="{5BAD975F-A477-4F85-9E6A-65F257AD9239}" presName="horz2" presStyleCnt="0"/>
      <dgm:spPr/>
    </dgm:pt>
    <dgm:pt modelId="{DE5A4559-A6CE-4646-96C3-742F0DD249BA}" type="pres">
      <dgm:prSet presAssocID="{5BAD975F-A477-4F85-9E6A-65F257AD9239}" presName="horzSpace2" presStyleCnt="0"/>
      <dgm:spPr/>
    </dgm:pt>
    <dgm:pt modelId="{E052B836-8236-4CE4-BE44-D5A5CAE314FB}" type="pres">
      <dgm:prSet presAssocID="{5BAD975F-A477-4F85-9E6A-65F257AD9239}" presName="tx2" presStyleLbl="revTx" presStyleIdx="1" presStyleCnt="5"/>
      <dgm:spPr/>
    </dgm:pt>
    <dgm:pt modelId="{6FCA4C64-6761-4ABD-B734-9AEEF650B0F6}" type="pres">
      <dgm:prSet presAssocID="{5BAD975F-A477-4F85-9E6A-65F257AD9239}" presName="vert2" presStyleCnt="0"/>
      <dgm:spPr/>
    </dgm:pt>
    <dgm:pt modelId="{AE22C85E-3B52-42C0-8323-D332068B2CEE}" type="pres">
      <dgm:prSet presAssocID="{5BAD975F-A477-4F85-9E6A-65F257AD9239}" presName="thinLine2b" presStyleLbl="callout" presStyleIdx="0" presStyleCnt="4"/>
      <dgm:spPr/>
    </dgm:pt>
    <dgm:pt modelId="{BF4B0694-B046-4ADB-A724-5EF24C214562}" type="pres">
      <dgm:prSet presAssocID="{5BAD975F-A477-4F85-9E6A-65F257AD9239}" presName="vertSpace2b" presStyleCnt="0"/>
      <dgm:spPr/>
    </dgm:pt>
    <dgm:pt modelId="{30E59E6F-1DC0-4035-AB26-E8152EB76DF1}" type="pres">
      <dgm:prSet presAssocID="{7933081F-FC1A-499D-9C23-0C8BF5D97EA8}" presName="horz2" presStyleCnt="0"/>
      <dgm:spPr/>
    </dgm:pt>
    <dgm:pt modelId="{9819553C-F175-43AC-A983-70BC6C2503F7}" type="pres">
      <dgm:prSet presAssocID="{7933081F-FC1A-499D-9C23-0C8BF5D97EA8}" presName="horzSpace2" presStyleCnt="0"/>
      <dgm:spPr/>
    </dgm:pt>
    <dgm:pt modelId="{9C4479C2-D5C9-4D55-8847-A9C54CD6A379}" type="pres">
      <dgm:prSet presAssocID="{7933081F-FC1A-499D-9C23-0C8BF5D97EA8}" presName="tx2" presStyleLbl="revTx" presStyleIdx="2" presStyleCnt="5"/>
      <dgm:spPr/>
    </dgm:pt>
    <dgm:pt modelId="{F5EF2C0F-17DC-4A09-85A3-D97F68106D22}" type="pres">
      <dgm:prSet presAssocID="{7933081F-FC1A-499D-9C23-0C8BF5D97EA8}" presName="vert2" presStyleCnt="0"/>
      <dgm:spPr/>
    </dgm:pt>
    <dgm:pt modelId="{FB9CE47D-86CC-49FD-8D8B-17124F594640}" type="pres">
      <dgm:prSet presAssocID="{7933081F-FC1A-499D-9C23-0C8BF5D97EA8}" presName="thinLine2b" presStyleLbl="callout" presStyleIdx="1" presStyleCnt="4"/>
      <dgm:spPr/>
    </dgm:pt>
    <dgm:pt modelId="{66EAC898-1519-463E-B5E0-210E933B9CB4}" type="pres">
      <dgm:prSet presAssocID="{7933081F-FC1A-499D-9C23-0C8BF5D97EA8}" presName="vertSpace2b" presStyleCnt="0"/>
      <dgm:spPr/>
    </dgm:pt>
    <dgm:pt modelId="{5FEE0D56-5C63-4E0F-AD3C-F275798A4DDE}" type="pres">
      <dgm:prSet presAssocID="{56EFEAD2-ACCD-492E-BB9F-10D02A17F8AA}" presName="horz2" presStyleCnt="0"/>
      <dgm:spPr/>
    </dgm:pt>
    <dgm:pt modelId="{DF5A0184-D89D-4CEE-939A-2E378FDFA653}" type="pres">
      <dgm:prSet presAssocID="{56EFEAD2-ACCD-492E-BB9F-10D02A17F8AA}" presName="horzSpace2" presStyleCnt="0"/>
      <dgm:spPr/>
    </dgm:pt>
    <dgm:pt modelId="{F4514C66-1E98-4A3F-88F6-010AC7A20E65}" type="pres">
      <dgm:prSet presAssocID="{56EFEAD2-ACCD-492E-BB9F-10D02A17F8AA}" presName="tx2" presStyleLbl="revTx" presStyleIdx="3" presStyleCnt="5"/>
      <dgm:spPr/>
    </dgm:pt>
    <dgm:pt modelId="{6719CF1D-2631-4796-BB5D-2E8EDB3740C6}" type="pres">
      <dgm:prSet presAssocID="{56EFEAD2-ACCD-492E-BB9F-10D02A17F8AA}" presName="vert2" presStyleCnt="0"/>
      <dgm:spPr/>
    </dgm:pt>
    <dgm:pt modelId="{C58C4845-0ADE-4B9A-B5C6-A7989F74A752}" type="pres">
      <dgm:prSet presAssocID="{56EFEAD2-ACCD-492E-BB9F-10D02A17F8AA}" presName="thinLine2b" presStyleLbl="callout" presStyleIdx="2" presStyleCnt="4"/>
      <dgm:spPr/>
    </dgm:pt>
    <dgm:pt modelId="{AAA9E737-60BF-4581-8DE0-7FADC64934A2}" type="pres">
      <dgm:prSet presAssocID="{56EFEAD2-ACCD-492E-BB9F-10D02A17F8AA}" presName="vertSpace2b" presStyleCnt="0"/>
      <dgm:spPr/>
    </dgm:pt>
    <dgm:pt modelId="{F827AAC6-717A-49B2-B54E-6E55238F61C4}" type="pres">
      <dgm:prSet presAssocID="{CF0DEE69-C31B-4290-BEBB-FC6450E2AFD2}" presName="horz2" presStyleCnt="0"/>
      <dgm:spPr/>
    </dgm:pt>
    <dgm:pt modelId="{3B7A0997-ED78-4A84-BB88-DA6383ED0003}" type="pres">
      <dgm:prSet presAssocID="{CF0DEE69-C31B-4290-BEBB-FC6450E2AFD2}" presName="horzSpace2" presStyleCnt="0"/>
      <dgm:spPr/>
    </dgm:pt>
    <dgm:pt modelId="{B0F1F92A-0808-4073-B855-FCCEE29FCD38}" type="pres">
      <dgm:prSet presAssocID="{CF0DEE69-C31B-4290-BEBB-FC6450E2AFD2}" presName="tx2" presStyleLbl="revTx" presStyleIdx="4" presStyleCnt="5"/>
      <dgm:spPr/>
    </dgm:pt>
    <dgm:pt modelId="{F3770C90-36B3-4ED3-B99D-56DEA5A23CA4}" type="pres">
      <dgm:prSet presAssocID="{CF0DEE69-C31B-4290-BEBB-FC6450E2AFD2}" presName="vert2" presStyleCnt="0"/>
      <dgm:spPr/>
    </dgm:pt>
    <dgm:pt modelId="{5E507C3C-C115-40C9-9BAA-563D0DA675F7}" type="pres">
      <dgm:prSet presAssocID="{CF0DEE69-C31B-4290-BEBB-FC6450E2AFD2}" presName="thinLine2b" presStyleLbl="callout" presStyleIdx="3" presStyleCnt="4"/>
      <dgm:spPr/>
    </dgm:pt>
    <dgm:pt modelId="{5CA4179A-06DA-4BE3-AB53-D2CF0720BBBF}" type="pres">
      <dgm:prSet presAssocID="{CF0DEE69-C31B-4290-BEBB-FC6450E2AFD2}" presName="vertSpace2b" presStyleCnt="0"/>
      <dgm:spPr/>
    </dgm:pt>
  </dgm:ptLst>
  <dgm:cxnLst>
    <dgm:cxn modelId="{263F4909-CE61-4829-B967-AE49C9BF8179}" type="presOf" srcId="{7933081F-FC1A-499D-9C23-0C8BF5D97EA8}" destId="{9C4479C2-D5C9-4D55-8847-A9C54CD6A379}" srcOrd="0" destOrd="0" presId="urn:microsoft.com/office/officeart/2008/layout/LinedList"/>
    <dgm:cxn modelId="{EA6C9B30-5DEC-45C9-9B42-48366D8A8EE7}" srcId="{999046B3-75BD-4E1C-9E90-159E262EDF9D}" destId="{1F712352-BD8B-4A80-A866-3632AA0BA52B}" srcOrd="0" destOrd="0" parTransId="{3A172B33-D842-4104-AE7A-2BD946D2AD61}" sibTransId="{391D461C-DAB5-4710-9F71-9C090FB3D9D5}"/>
    <dgm:cxn modelId="{5059704E-CFA5-45B1-AEC9-7C4D466A4564}" srcId="{1F712352-BD8B-4A80-A866-3632AA0BA52B}" destId="{5BAD975F-A477-4F85-9E6A-65F257AD9239}" srcOrd="0" destOrd="0" parTransId="{1319D374-C802-4D7A-8226-AA796E0BABEA}" sibTransId="{B8A9DFE1-57E1-4625-A624-06F90FBB1BDD}"/>
    <dgm:cxn modelId="{C0F93471-CD94-4D24-AD1D-2EBD2483A7ED}" type="presOf" srcId="{56EFEAD2-ACCD-492E-BB9F-10D02A17F8AA}" destId="{F4514C66-1E98-4A3F-88F6-010AC7A20E65}" srcOrd="0" destOrd="0" presId="urn:microsoft.com/office/officeart/2008/layout/LinedList"/>
    <dgm:cxn modelId="{D6579E59-ECE9-460B-8FDE-C8941275EC71}" type="presOf" srcId="{5BAD975F-A477-4F85-9E6A-65F257AD9239}" destId="{E052B836-8236-4CE4-BE44-D5A5CAE314FB}" srcOrd="0" destOrd="0" presId="urn:microsoft.com/office/officeart/2008/layout/LinedList"/>
    <dgm:cxn modelId="{3F759A85-3674-499A-92BA-F31A077A0F3B}" srcId="{1F712352-BD8B-4A80-A866-3632AA0BA52B}" destId="{CF0DEE69-C31B-4290-BEBB-FC6450E2AFD2}" srcOrd="3" destOrd="0" parTransId="{17A0F242-1D21-4B41-98DF-646AE12420B7}" sibTransId="{325C9F41-F113-450A-A310-E4DD5358EB55}"/>
    <dgm:cxn modelId="{70CA9DB0-B110-40AF-AEF7-239D956018C3}" srcId="{1F712352-BD8B-4A80-A866-3632AA0BA52B}" destId="{7933081F-FC1A-499D-9C23-0C8BF5D97EA8}" srcOrd="1" destOrd="0" parTransId="{4F32741B-298A-47D4-A173-8A048912757E}" sibTransId="{FC781C5B-DC9C-4EF7-8687-A4562B9EA055}"/>
    <dgm:cxn modelId="{535897BC-8641-4B11-A831-B1E8A2ADB0B6}" srcId="{1F712352-BD8B-4A80-A866-3632AA0BA52B}" destId="{56EFEAD2-ACCD-492E-BB9F-10D02A17F8AA}" srcOrd="2" destOrd="0" parTransId="{F9D8398C-90A9-4A15-A767-01085B110F26}" sibTransId="{B4F8BC65-84DD-4E51-8733-9D25277B5F63}"/>
    <dgm:cxn modelId="{711F17C2-7F2E-4C5D-93AD-CC9EDF45A1FB}" type="presOf" srcId="{CF0DEE69-C31B-4290-BEBB-FC6450E2AFD2}" destId="{B0F1F92A-0808-4073-B855-FCCEE29FCD38}" srcOrd="0" destOrd="0" presId="urn:microsoft.com/office/officeart/2008/layout/LinedList"/>
    <dgm:cxn modelId="{95E202CF-0098-436D-88BD-F4CD600A2E6D}" type="presOf" srcId="{1F712352-BD8B-4A80-A866-3632AA0BA52B}" destId="{565C1F7F-7B94-4A33-BD2F-EEE8C314D32F}" srcOrd="0" destOrd="0" presId="urn:microsoft.com/office/officeart/2008/layout/LinedList"/>
    <dgm:cxn modelId="{5BA559FA-0E05-428F-89DB-BBA71294C6FF}" type="presOf" srcId="{999046B3-75BD-4E1C-9E90-159E262EDF9D}" destId="{055C0282-1E6A-4356-BA1A-4D035EC62B38}" srcOrd="0" destOrd="0" presId="urn:microsoft.com/office/officeart/2008/layout/LinedList"/>
    <dgm:cxn modelId="{E6E5E0F8-0AD8-497C-BB0A-ED5483FEA4B4}" type="presParOf" srcId="{055C0282-1E6A-4356-BA1A-4D035EC62B38}" destId="{7C65A35E-A2D2-47C9-A495-705D0AC1209C}" srcOrd="0" destOrd="0" presId="urn:microsoft.com/office/officeart/2008/layout/LinedList"/>
    <dgm:cxn modelId="{F0A470B2-5259-471F-84AA-588CB4CC6CB0}" type="presParOf" srcId="{055C0282-1E6A-4356-BA1A-4D035EC62B38}" destId="{731FFD92-12A7-4467-90E0-6DF005EE9589}" srcOrd="1" destOrd="0" presId="urn:microsoft.com/office/officeart/2008/layout/LinedList"/>
    <dgm:cxn modelId="{5266EFEE-8BFA-463F-A57F-169B3CD4AD6C}" type="presParOf" srcId="{731FFD92-12A7-4467-90E0-6DF005EE9589}" destId="{565C1F7F-7B94-4A33-BD2F-EEE8C314D32F}" srcOrd="0" destOrd="0" presId="urn:microsoft.com/office/officeart/2008/layout/LinedList"/>
    <dgm:cxn modelId="{6345F38E-FC03-4DA7-9102-A2C3FE1B9E9E}" type="presParOf" srcId="{731FFD92-12A7-4467-90E0-6DF005EE9589}" destId="{943AF375-6F89-4ECF-A45C-8E1E7EF96F34}" srcOrd="1" destOrd="0" presId="urn:microsoft.com/office/officeart/2008/layout/LinedList"/>
    <dgm:cxn modelId="{B9A863F7-B660-40EF-91AB-2990497975D5}" type="presParOf" srcId="{943AF375-6F89-4ECF-A45C-8E1E7EF96F34}" destId="{7739F4DF-DAC7-49BA-B412-52C8E5B38953}" srcOrd="0" destOrd="0" presId="urn:microsoft.com/office/officeart/2008/layout/LinedList"/>
    <dgm:cxn modelId="{82F27C0C-A291-44E6-B9A5-C8DCCF75C232}" type="presParOf" srcId="{943AF375-6F89-4ECF-A45C-8E1E7EF96F34}" destId="{5DB212F5-48C5-416B-9DE6-515DC3D408CE}" srcOrd="1" destOrd="0" presId="urn:microsoft.com/office/officeart/2008/layout/LinedList"/>
    <dgm:cxn modelId="{8CE7870E-DD54-4686-884D-A60BB9A3223D}" type="presParOf" srcId="{5DB212F5-48C5-416B-9DE6-515DC3D408CE}" destId="{DE5A4559-A6CE-4646-96C3-742F0DD249BA}" srcOrd="0" destOrd="0" presId="urn:microsoft.com/office/officeart/2008/layout/LinedList"/>
    <dgm:cxn modelId="{ECB27A47-C449-4E86-B371-A73406F092F8}" type="presParOf" srcId="{5DB212F5-48C5-416B-9DE6-515DC3D408CE}" destId="{E052B836-8236-4CE4-BE44-D5A5CAE314FB}" srcOrd="1" destOrd="0" presId="urn:microsoft.com/office/officeart/2008/layout/LinedList"/>
    <dgm:cxn modelId="{CE4A7BB1-6A83-4FB5-8682-DE9539883EEF}" type="presParOf" srcId="{5DB212F5-48C5-416B-9DE6-515DC3D408CE}" destId="{6FCA4C64-6761-4ABD-B734-9AEEF650B0F6}" srcOrd="2" destOrd="0" presId="urn:microsoft.com/office/officeart/2008/layout/LinedList"/>
    <dgm:cxn modelId="{F3BFEB28-52AD-4D58-A32B-0D719A22FBB4}" type="presParOf" srcId="{943AF375-6F89-4ECF-A45C-8E1E7EF96F34}" destId="{AE22C85E-3B52-42C0-8323-D332068B2CEE}" srcOrd="2" destOrd="0" presId="urn:microsoft.com/office/officeart/2008/layout/LinedList"/>
    <dgm:cxn modelId="{FAD00C3D-CC22-4CF0-97F8-AB52F25DECFA}" type="presParOf" srcId="{943AF375-6F89-4ECF-A45C-8E1E7EF96F34}" destId="{BF4B0694-B046-4ADB-A724-5EF24C214562}" srcOrd="3" destOrd="0" presId="urn:microsoft.com/office/officeart/2008/layout/LinedList"/>
    <dgm:cxn modelId="{98FAEAB1-C3A5-49BF-BDCA-51B18CF49D79}" type="presParOf" srcId="{943AF375-6F89-4ECF-A45C-8E1E7EF96F34}" destId="{30E59E6F-1DC0-4035-AB26-E8152EB76DF1}" srcOrd="4" destOrd="0" presId="urn:microsoft.com/office/officeart/2008/layout/LinedList"/>
    <dgm:cxn modelId="{1D9D6718-DEFA-403E-9B70-5805FABB6A5E}" type="presParOf" srcId="{30E59E6F-1DC0-4035-AB26-E8152EB76DF1}" destId="{9819553C-F175-43AC-A983-70BC6C2503F7}" srcOrd="0" destOrd="0" presId="urn:microsoft.com/office/officeart/2008/layout/LinedList"/>
    <dgm:cxn modelId="{140E6C88-A05A-4648-8D19-39A03FBDDDD4}" type="presParOf" srcId="{30E59E6F-1DC0-4035-AB26-E8152EB76DF1}" destId="{9C4479C2-D5C9-4D55-8847-A9C54CD6A379}" srcOrd="1" destOrd="0" presId="urn:microsoft.com/office/officeart/2008/layout/LinedList"/>
    <dgm:cxn modelId="{0F85D28B-F826-4863-9BC4-959FB7BDA5A9}" type="presParOf" srcId="{30E59E6F-1DC0-4035-AB26-E8152EB76DF1}" destId="{F5EF2C0F-17DC-4A09-85A3-D97F68106D22}" srcOrd="2" destOrd="0" presId="urn:microsoft.com/office/officeart/2008/layout/LinedList"/>
    <dgm:cxn modelId="{F178294A-BD73-415E-B50A-57BEEA0CBC47}" type="presParOf" srcId="{943AF375-6F89-4ECF-A45C-8E1E7EF96F34}" destId="{FB9CE47D-86CC-49FD-8D8B-17124F594640}" srcOrd="5" destOrd="0" presId="urn:microsoft.com/office/officeart/2008/layout/LinedList"/>
    <dgm:cxn modelId="{AD49BBBD-E7C5-4AF2-8B3F-B2C64B849446}" type="presParOf" srcId="{943AF375-6F89-4ECF-A45C-8E1E7EF96F34}" destId="{66EAC898-1519-463E-B5E0-210E933B9CB4}" srcOrd="6" destOrd="0" presId="urn:microsoft.com/office/officeart/2008/layout/LinedList"/>
    <dgm:cxn modelId="{AF4451A7-2D1F-4A13-9B57-CFBEAF563418}" type="presParOf" srcId="{943AF375-6F89-4ECF-A45C-8E1E7EF96F34}" destId="{5FEE0D56-5C63-4E0F-AD3C-F275798A4DDE}" srcOrd="7" destOrd="0" presId="urn:microsoft.com/office/officeart/2008/layout/LinedList"/>
    <dgm:cxn modelId="{4482ACB9-3AEE-4A5F-817B-A8F5BA3A5D30}" type="presParOf" srcId="{5FEE0D56-5C63-4E0F-AD3C-F275798A4DDE}" destId="{DF5A0184-D89D-4CEE-939A-2E378FDFA653}" srcOrd="0" destOrd="0" presId="urn:microsoft.com/office/officeart/2008/layout/LinedList"/>
    <dgm:cxn modelId="{00BED90C-A343-417B-8BD7-34EF500403B3}" type="presParOf" srcId="{5FEE0D56-5C63-4E0F-AD3C-F275798A4DDE}" destId="{F4514C66-1E98-4A3F-88F6-010AC7A20E65}" srcOrd="1" destOrd="0" presId="urn:microsoft.com/office/officeart/2008/layout/LinedList"/>
    <dgm:cxn modelId="{609C44DC-BD6B-497A-9E6D-20EF7752B964}" type="presParOf" srcId="{5FEE0D56-5C63-4E0F-AD3C-F275798A4DDE}" destId="{6719CF1D-2631-4796-BB5D-2E8EDB3740C6}" srcOrd="2" destOrd="0" presId="urn:microsoft.com/office/officeart/2008/layout/LinedList"/>
    <dgm:cxn modelId="{C4A80EEC-AFEC-48F0-964F-C9B7B93A7EA1}" type="presParOf" srcId="{943AF375-6F89-4ECF-A45C-8E1E7EF96F34}" destId="{C58C4845-0ADE-4B9A-B5C6-A7989F74A752}" srcOrd="8" destOrd="0" presId="urn:microsoft.com/office/officeart/2008/layout/LinedList"/>
    <dgm:cxn modelId="{25E3833F-E9CA-4D45-B392-1E525CDF6C17}" type="presParOf" srcId="{943AF375-6F89-4ECF-A45C-8E1E7EF96F34}" destId="{AAA9E737-60BF-4581-8DE0-7FADC64934A2}" srcOrd="9" destOrd="0" presId="urn:microsoft.com/office/officeart/2008/layout/LinedList"/>
    <dgm:cxn modelId="{F4C6455D-6CAD-4ED7-90B5-DCDB0A5D5858}" type="presParOf" srcId="{943AF375-6F89-4ECF-A45C-8E1E7EF96F34}" destId="{F827AAC6-717A-49B2-B54E-6E55238F61C4}" srcOrd="10" destOrd="0" presId="urn:microsoft.com/office/officeart/2008/layout/LinedList"/>
    <dgm:cxn modelId="{0D93914A-4D58-4FF0-B013-38EBCA6A75BE}" type="presParOf" srcId="{F827AAC6-717A-49B2-B54E-6E55238F61C4}" destId="{3B7A0997-ED78-4A84-BB88-DA6383ED0003}" srcOrd="0" destOrd="0" presId="urn:microsoft.com/office/officeart/2008/layout/LinedList"/>
    <dgm:cxn modelId="{7E9A1B49-D201-487E-A672-57324E98DE3A}" type="presParOf" srcId="{F827AAC6-717A-49B2-B54E-6E55238F61C4}" destId="{B0F1F92A-0808-4073-B855-FCCEE29FCD38}" srcOrd="1" destOrd="0" presId="urn:microsoft.com/office/officeart/2008/layout/LinedList"/>
    <dgm:cxn modelId="{490E806E-6B1D-46E3-AE15-E563858D1246}" type="presParOf" srcId="{F827AAC6-717A-49B2-B54E-6E55238F61C4}" destId="{F3770C90-36B3-4ED3-B99D-56DEA5A23CA4}" srcOrd="2" destOrd="0" presId="urn:microsoft.com/office/officeart/2008/layout/LinedList"/>
    <dgm:cxn modelId="{66549F6D-BAC0-4649-B6EE-02976E870B49}" type="presParOf" srcId="{943AF375-6F89-4ECF-A45C-8E1E7EF96F34}" destId="{5E507C3C-C115-40C9-9BAA-563D0DA675F7}" srcOrd="11" destOrd="0" presId="urn:microsoft.com/office/officeart/2008/layout/LinedList"/>
    <dgm:cxn modelId="{5C0DA9F5-7992-4272-B824-E9AECC660080}" type="presParOf" srcId="{943AF375-6F89-4ECF-A45C-8E1E7EF96F34}" destId="{5CA4179A-06DA-4BE3-AB53-D2CF0720BBBF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BC7D773-E460-45C1-B16B-3A9B5E151126}" type="doc">
      <dgm:prSet loTypeId="urn:microsoft.com/office/officeart/2008/layout/LinedList" loCatId="list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4A0CF7D-4A33-418E-8D44-1A3D03BA2A84}">
      <dgm:prSet/>
      <dgm:spPr/>
      <dgm:t>
        <a:bodyPr/>
        <a:lstStyle/>
        <a:p>
          <a:r>
            <a:rPr lang="en-NZ"/>
            <a:t>Child Poverty Act 2010 in effect at the time of EAG work</a:t>
          </a:r>
          <a:endParaRPr lang="en-US"/>
        </a:p>
      </dgm:t>
    </dgm:pt>
    <dgm:pt modelId="{5B6248AF-60BE-4CC7-B4A7-244A3934161A}" type="parTrans" cxnId="{3D7937AE-92B3-425A-A97D-9911745DA793}">
      <dgm:prSet/>
      <dgm:spPr/>
      <dgm:t>
        <a:bodyPr/>
        <a:lstStyle/>
        <a:p>
          <a:endParaRPr lang="en-US"/>
        </a:p>
      </dgm:t>
    </dgm:pt>
    <dgm:pt modelId="{C59D0C6C-840A-4D39-AEAF-F0E346E9DA66}" type="sibTrans" cxnId="{3D7937AE-92B3-425A-A97D-9911745DA793}">
      <dgm:prSet/>
      <dgm:spPr/>
      <dgm:t>
        <a:bodyPr/>
        <a:lstStyle/>
        <a:p>
          <a:endParaRPr lang="en-US"/>
        </a:p>
      </dgm:t>
    </dgm:pt>
    <dgm:pt modelId="{F88EB108-34C1-453E-8DC3-A85777D80614}">
      <dgm:prSet/>
      <dgm:spPr/>
      <dgm:t>
        <a:bodyPr/>
        <a:lstStyle/>
        <a:p>
          <a:r>
            <a:rPr lang="en-NZ"/>
            <a:t>First of its kind </a:t>
          </a:r>
          <a:endParaRPr lang="en-US"/>
        </a:p>
      </dgm:t>
    </dgm:pt>
    <dgm:pt modelId="{79026225-D0FE-448A-97C4-01D75BAEE2E8}" type="parTrans" cxnId="{9FD46DC5-856F-4807-A847-560A6B6927CC}">
      <dgm:prSet/>
      <dgm:spPr/>
      <dgm:t>
        <a:bodyPr/>
        <a:lstStyle/>
        <a:p>
          <a:endParaRPr lang="en-US"/>
        </a:p>
      </dgm:t>
    </dgm:pt>
    <dgm:pt modelId="{2CA4E4AF-701F-426F-B00D-51C7E7E41E7C}" type="sibTrans" cxnId="{9FD46DC5-856F-4807-A847-560A6B6927CC}">
      <dgm:prSet/>
      <dgm:spPr/>
      <dgm:t>
        <a:bodyPr/>
        <a:lstStyle/>
        <a:p>
          <a:endParaRPr lang="en-US"/>
        </a:p>
      </dgm:t>
    </dgm:pt>
    <dgm:pt modelId="{E677012E-5F14-41C3-9119-D2B12F780F41}">
      <dgm:prSet/>
      <dgm:spPr/>
      <dgm:t>
        <a:bodyPr/>
        <a:lstStyle/>
        <a:p>
          <a:r>
            <a:rPr lang="en-NZ"/>
            <a:t>Important legislative precedent</a:t>
          </a:r>
          <a:endParaRPr lang="en-US"/>
        </a:p>
      </dgm:t>
    </dgm:pt>
    <dgm:pt modelId="{F7D2797D-EC03-458D-83BB-F8FADED5D854}" type="parTrans" cxnId="{3EB0AB0C-694C-4721-9B06-98258FD1834A}">
      <dgm:prSet/>
      <dgm:spPr/>
      <dgm:t>
        <a:bodyPr/>
        <a:lstStyle/>
        <a:p>
          <a:endParaRPr lang="en-US"/>
        </a:p>
      </dgm:t>
    </dgm:pt>
    <dgm:pt modelId="{84C36A51-E2F1-4AA0-8DE8-F5AD9420E384}" type="sibTrans" cxnId="{3EB0AB0C-694C-4721-9B06-98258FD1834A}">
      <dgm:prSet/>
      <dgm:spPr/>
      <dgm:t>
        <a:bodyPr/>
        <a:lstStyle/>
        <a:p>
          <a:endParaRPr lang="en-US"/>
        </a:p>
      </dgm:t>
    </dgm:pt>
    <dgm:pt modelId="{374D2120-E0FA-41DF-93FE-81EE9602B8F9}">
      <dgm:prSet/>
      <dgm:spPr/>
      <dgm:t>
        <a:bodyPr/>
        <a:lstStyle/>
        <a:p>
          <a:r>
            <a:rPr lang="en-NZ" dirty="0"/>
            <a:t>Important policy lessons to be learned</a:t>
          </a:r>
          <a:endParaRPr lang="en-US" dirty="0"/>
        </a:p>
      </dgm:t>
    </dgm:pt>
    <dgm:pt modelId="{F85C437A-CCD3-4903-808E-077FFEAD8B4F}" type="parTrans" cxnId="{23C7BAD3-A1A3-4541-B5B8-BCE24244CCC0}">
      <dgm:prSet/>
      <dgm:spPr/>
      <dgm:t>
        <a:bodyPr/>
        <a:lstStyle/>
        <a:p>
          <a:endParaRPr lang="en-US"/>
        </a:p>
      </dgm:t>
    </dgm:pt>
    <dgm:pt modelId="{BB4DD8EC-ABAA-4B34-BBCF-C149B4ED576E}" type="sibTrans" cxnId="{23C7BAD3-A1A3-4541-B5B8-BCE24244CCC0}">
      <dgm:prSet/>
      <dgm:spPr/>
      <dgm:t>
        <a:bodyPr/>
        <a:lstStyle/>
        <a:p>
          <a:endParaRPr lang="en-US"/>
        </a:p>
      </dgm:t>
    </dgm:pt>
    <dgm:pt modelId="{565138AC-748A-48E0-A39B-3E308EECB716}" type="pres">
      <dgm:prSet presAssocID="{8BC7D773-E460-45C1-B16B-3A9B5E151126}" presName="vert0" presStyleCnt="0">
        <dgm:presLayoutVars>
          <dgm:dir/>
          <dgm:animOne val="branch"/>
          <dgm:animLvl val="lvl"/>
        </dgm:presLayoutVars>
      </dgm:prSet>
      <dgm:spPr/>
    </dgm:pt>
    <dgm:pt modelId="{41DE04D6-1F7E-495F-AB9F-C924C20A87B1}" type="pres">
      <dgm:prSet presAssocID="{04A0CF7D-4A33-418E-8D44-1A3D03BA2A84}" presName="thickLine" presStyleLbl="alignNode1" presStyleIdx="0" presStyleCnt="4"/>
      <dgm:spPr/>
    </dgm:pt>
    <dgm:pt modelId="{374C7143-8917-4A09-A129-45FD262C4245}" type="pres">
      <dgm:prSet presAssocID="{04A0CF7D-4A33-418E-8D44-1A3D03BA2A84}" presName="horz1" presStyleCnt="0"/>
      <dgm:spPr/>
    </dgm:pt>
    <dgm:pt modelId="{682AF32F-964C-4E2A-85BC-1DD623530A75}" type="pres">
      <dgm:prSet presAssocID="{04A0CF7D-4A33-418E-8D44-1A3D03BA2A84}" presName="tx1" presStyleLbl="revTx" presStyleIdx="0" presStyleCnt="4"/>
      <dgm:spPr/>
    </dgm:pt>
    <dgm:pt modelId="{88815C70-30CF-4435-B4DE-EDDD3E25B590}" type="pres">
      <dgm:prSet presAssocID="{04A0CF7D-4A33-418E-8D44-1A3D03BA2A84}" presName="vert1" presStyleCnt="0"/>
      <dgm:spPr/>
    </dgm:pt>
    <dgm:pt modelId="{37CE8150-FBB1-43F2-A380-A9DB066A0A39}" type="pres">
      <dgm:prSet presAssocID="{F88EB108-34C1-453E-8DC3-A85777D80614}" presName="thickLine" presStyleLbl="alignNode1" presStyleIdx="1" presStyleCnt="4"/>
      <dgm:spPr/>
    </dgm:pt>
    <dgm:pt modelId="{5C7FE4F2-AC31-4C6E-B807-28E8FBB362B8}" type="pres">
      <dgm:prSet presAssocID="{F88EB108-34C1-453E-8DC3-A85777D80614}" presName="horz1" presStyleCnt="0"/>
      <dgm:spPr/>
    </dgm:pt>
    <dgm:pt modelId="{1C729919-F404-454B-8393-0B33DAE79411}" type="pres">
      <dgm:prSet presAssocID="{F88EB108-34C1-453E-8DC3-A85777D80614}" presName="tx1" presStyleLbl="revTx" presStyleIdx="1" presStyleCnt="4"/>
      <dgm:spPr/>
    </dgm:pt>
    <dgm:pt modelId="{98341C49-E2EE-4E45-B547-610BAED330E4}" type="pres">
      <dgm:prSet presAssocID="{F88EB108-34C1-453E-8DC3-A85777D80614}" presName="vert1" presStyleCnt="0"/>
      <dgm:spPr/>
    </dgm:pt>
    <dgm:pt modelId="{7D287B69-0D24-4E23-819B-4590B4ADA334}" type="pres">
      <dgm:prSet presAssocID="{E677012E-5F14-41C3-9119-D2B12F780F41}" presName="thickLine" presStyleLbl="alignNode1" presStyleIdx="2" presStyleCnt="4"/>
      <dgm:spPr/>
    </dgm:pt>
    <dgm:pt modelId="{33A0530F-E4C4-4EC7-A246-902DCE0ACDFD}" type="pres">
      <dgm:prSet presAssocID="{E677012E-5F14-41C3-9119-D2B12F780F41}" presName="horz1" presStyleCnt="0"/>
      <dgm:spPr/>
    </dgm:pt>
    <dgm:pt modelId="{A69D9D8C-89A9-4C76-808D-5EFFDA9E2D3C}" type="pres">
      <dgm:prSet presAssocID="{E677012E-5F14-41C3-9119-D2B12F780F41}" presName="tx1" presStyleLbl="revTx" presStyleIdx="2" presStyleCnt="4"/>
      <dgm:spPr/>
    </dgm:pt>
    <dgm:pt modelId="{FE2B5F79-67E7-419C-BC21-F53F4E7CA5C3}" type="pres">
      <dgm:prSet presAssocID="{E677012E-5F14-41C3-9119-D2B12F780F41}" presName="vert1" presStyleCnt="0"/>
      <dgm:spPr/>
    </dgm:pt>
    <dgm:pt modelId="{8A37B0B2-4B8C-41ED-A2E3-9F70FFDDDF9D}" type="pres">
      <dgm:prSet presAssocID="{374D2120-E0FA-41DF-93FE-81EE9602B8F9}" presName="thickLine" presStyleLbl="alignNode1" presStyleIdx="3" presStyleCnt="4"/>
      <dgm:spPr/>
    </dgm:pt>
    <dgm:pt modelId="{66E7A728-25BD-43F8-9AC3-62C14F00B76B}" type="pres">
      <dgm:prSet presAssocID="{374D2120-E0FA-41DF-93FE-81EE9602B8F9}" presName="horz1" presStyleCnt="0"/>
      <dgm:spPr/>
    </dgm:pt>
    <dgm:pt modelId="{EE651737-CAAE-4913-8B40-4EAF2A1F570C}" type="pres">
      <dgm:prSet presAssocID="{374D2120-E0FA-41DF-93FE-81EE9602B8F9}" presName="tx1" presStyleLbl="revTx" presStyleIdx="3" presStyleCnt="4"/>
      <dgm:spPr/>
    </dgm:pt>
    <dgm:pt modelId="{402DE809-DC48-4E3F-9CC1-501A55F1EB92}" type="pres">
      <dgm:prSet presAssocID="{374D2120-E0FA-41DF-93FE-81EE9602B8F9}" presName="vert1" presStyleCnt="0"/>
      <dgm:spPr/>
    </dgm:pt>
  </dgm:ptLst>
  <dgm:cxnLst>
    <dgm:cxn modelId="{3EB0AB0C-694C-4721-9B06-98258FD1834A}" srcId="{8BC7D773-E460-45C1-B16B-3A9B5E151126}" destId="{E677012E-5F14-41C3-9119-D2B12F780F41}" srcOrd="2" destOrd="0" parTransId="{F7D2797D-EC03-458D-83BB-F8FADED5D854}" sibTransId="{84C36A51-E2F1-4AA0-8DE8-F5AD9420E384}"/>
    <dgm:cxn modelId="{92CF4B44-1905-4DB9-84F0-7EA8A74162AA}" type="presOf" srcId="{374D2120-E0FA-41DF-93FE-81EE9602B8F9}" destId="{EE651737-CAAE-4913-8B40-4EAF2A1F570C}" srcOrd="0" destOrd="0" presId="urn:microsoft.com/office/officeart/2008/layout/LinedList"/>
    <dgm:cxn modelId="{31BAD96D-9E4F-4CE0-B716-2DE13665075E}" type="presOf" srcId="{8BC7D773-E460-45C1-B16B-3A9B5E151126}" destId="{565138AC-748A-48E0-A39B-3E308EECB716}" srcOrd="0" destOrd="0" presId="urn:microsoft.com/office/officeart/2008/layout/LinedList"/>
    <dgm:cxn modelId="{268CA68D-1E70-4FCB-B5B3-34C8E8630F5E}" type="presOf" srcId="{E677012E-5F14-41C3-9119-D2B12F780F41}" destId="{A69D9D8C-89A9-4C76-808D-5EFFDA9E2D3C}" srcOrd="0" destOrd="0" presId="urn:microsoft.com/office/officeart/2008/layout/LinedList"/>
    <dgm:cxn modelId="{3D7937AE-92B3-425A-A97D-9911745DA793}" srcId="{8BC7D773-E460-45C1-B16B-3A9B5E151126}" destId="{04A0CF7D-4A33-418E-8D44-1A3D03BA2A84}" srcOrd="0" destOrd="0" parTransId="{5B6248AF-60BE-4CC7-B4A7-244A3934161A}" sibTransId="{C59D0C6C-840A-4D39-AEAF-F0E346E9DA66}"/>
    <dgm:cxn modelId="{9FD46DC5-856F-4807-A847-560A6B6927CC}" srcId="{8BC7D773-E460-45C1-B16B-3A9B5E151126}" destId="{F88EB108-34C1-453E-8DC3-A85777D80614}" srcOrd="1" destOrd="0" parTransId="{79026225-D0FE-448A-97C4-01D75BAEE2E8}" sibTransId="{2CA4E4AF-701F-426F-B00D-51C7E7E41E7C}"/>
    <dgm:cxn modelId="{23C7BAD3-A1A3-4541-B5B8-BCE24244CCC0}" srcId="{8BC7D773-E460-45C1-B16B-3A9B5E151126}" destId="{374D2120-E0FA-41DF-93FE-81EE9602B8F9}" srcOrd="3" destOrd="0" parTransId="{F85C437A-CCD3-4903-808E-077FFEAD8B4F}" sibTransId="{BB4DD8EC-ABAA-4B34-BBCF-C149B4ED576E}"/>
    <dgm:cxn modelId="{3EE8DCDA-C886-4E5F-997F-DEB5EC00B131}" type="presOf" srcId="{F88EB108-34C1-453E-8DC3-A85777D80614}" destId="{1C729919-F404-454B-8393-0B33DAE79411}" srcOrd="0" destOrd="0" presId="urn:microsoft.com/office/officeart/2008/layout/LinedList"/>
    <dgm:cxn modelId="{FDFF2EF9-2FE5-42F6-8271-B6AE36385160}" type="presOf" srcId="{04A0CF7D-4A33-418E-8D44-1A3D03BA2A84}" destId="{682AF32F-964C-4E2A-85BC-1DD623530A75}" srcOrd="0" destOrd="0" presId="urn:microsoft.com/office/officeart/2008/layout/LinedList"/>
    <dgm:cxn modelId="{BD40762E-6314-4BEC-88DA-077E9BF87E79}" type="presParOf" srcId="{565138AC-748A-48E0-A39B-3E308EECB716}" destId="{41DE04D6-1F7E-495F-AB9F-C924C20A87B1}" srcOrd="0" destOrd="0" presId="urn:microsoft.com/office/officeart/2008/layout/LinedList"/>
    <dgm:cxn modelId="{9D199DC1-5E37-44F7-BDE8-4A4DE3EC6582}" type="presParOf" srcId="{565138AC-748A-48E0-A39B-3E308EECB716}" destId="{374C7143-8917-4A09-A129-45FD262C4245}" srcOrd="1" destOrd="0" presId="urn:microsoft.com/office/officeart/2008/layout/LinedList"/>
    <dgm:cxn modelId="{983CBDCC-4605-472E-9457-62687B412293}" type="presParOf" srcId="{374C7143-8917-4A09-A129-45FD262C4245}" destId="{682AF32F-964C-4E2A-85BC-1DD623530A75}" srcOrd="0" destOrd="0" presId="urn:microsoft.com/office/officeart/2008/layout/LinedList"/>
    <dgm:cxn modelId="{D29527E0-5122-4D66-B0FE-7D772AECA861}" type="presParOf" srcId="{374C7143-8917-4A09-A129-45FD262C4245}" destId="{88815C70-30CF-4435-B4DE-EDDD3E25B590}" srcOrd="1" destOrd="0" presId="urn:microsoft.com/office/officeart/2008/layout/LinedList"/>
    <dgm:cxn modelId="{329BCB7E-9ADF-4537-9609-F3E4776C5A94}" type="presParOf" srcId="{565138AC-748A-48E0-A39B-3E308EECB716}" destId="{37CE8150-FBB1-43F2-A380-A9DB066A0A39}" srcOrd="2" destOrd="0" presId="urn:microsoft.com/office/officeart/2008/layout/LinedList"/>
    <dgm:cxn modelId="{ECA6808B-0E26-4030-BE67-F49531AC79BC}" type="presParOf" srcId="{565138AC-748A-48E0-A39B-3E308EECB716}" destId="{5C7FE4F2-AC31-4C6E-B807-28E8FBB362B8}" srcOrd="3" destOrd="0" presId="urn:microsoft.com/office/officeart/2008/layout/LinedList"/>
    <dgm:cxn modelId="{457041B6-E814-49BA-ABE7-86495FD430DC}" type="presParOf" srcId="{5C7FE4F2-AC31-4C6E-B807-28E8FBB362B8}" destId="{1C729919-F404-454B-8393-0B33DAE79411}" srcOrd="0" destOrd="0" presId="urn:microsoft.com/office/officeart/2008/layout/LinedList"/>
    <dgm:cxn modelId="{FC90F35C-37F1-4C0E-9B99-7838D14F6E57}" type="presParOf" srcId="{5C7FE4F2-AC31-4C6E-B807-28E8FBB362B8}" destId="{98341C49-E2EE-4E45-B547-610BAED330E4}" srcOrd="1" destOrd="0" presId="urn:microsoft.com/office/officeart/2008/layout/LinedList"/>
    <dgm:cxn modelId="{AE7CE237-2D31-462F-B83E-4A418E451408}" type="presParOf" srcId="{565138AC-748A-48E0-A39B-3E308EECB716}" destId="{7D287B69-0D24-4E23-819B-4590B4ADA334}" srcOrd="4" destOrd="0" presId="urn:microsoft.com/office/officeart/2008/layout/LinedList"/>
    <dgm:cxn modelId="{A16AF8C6-6DF3-4D95-A0DE-8FE4E9314C96}" type="presParOf" srcId="{565138AC-748A-48E0-A39B-3E308EECB716}" destId="{33A0530F-E4C4-4EC7-A246-902DCE0ACDFD}" srcOrd="5" destOrd="0" presId="urn:microsoft.com/office/officeart/2008/layout/LinedList"/>
    <dgm:cxn modelId="{9D306F83-5991-4C09-B517-FB01681BE32C}" type="presParOf" srcId="{33A0530F-E4C4-4EC7-A246-902DCE0ACDFD}" destId="{A69D9D8C-89A9-4C76-808D-5EFFDA9E2D3C}" srcOrd="0" destOrd="0" presId="urn:microsoft.com/office/officeart/2008/layout/LinedList"/>
    <dgm:cxn modelId="{3365CEA8-0692-451D-B26F-BA21D65BC33B}" type="presParOf" srcId="{33A0530F-E4C4-4EC7-A246-902DCE0ACDFD}" destId="{FE2B5F79-67E7-419C-BC21-F53F4E7CA5C3}" srcOrd="1" destOrd="0" presId="urn:microsoft.com/office/officeart/2008/layout/LinedList"/>
    <dgm:cxn modelId="{6E11E24F-BFB3-4A95-B7E2-78666A6BE08B}" type="presParOf" srcId="{565138AC-748A-48E0-A39B-3E308EECB716}" destId="{8A37B0B2-4B8C-41ED-A2E3-9F70FFDDDF9D}" srcOrd="6" destOrd="0" presId="urn:microsoft.com/office/officeart/2008/layout/LinedList"/>
    <dgm:cxn modelId="{15FBA6FB-CEBE-49BE-9E5D-C69E246C1B92}" type="presParOf" srcId="{565138AC-748A-48E0-A39B-3E308EECB716}" destId="{66E7A728-25BD-43F8-9AC3-62C14F00B76B}" srcOrd="7" destOrd="0" presId="urn:microsoft.com/office/officeart/2008/layout/LinedList"/>
    <dgm:cxn modelId="{522C8858-5FC6-453A-9D78-06C9F4227AE3}" type="presParOf" srcId="{66E7A728-25BD-43F8-9AC3-62C14F00B76B}" destId="{EE651737-CAAE-4913-8B40-4EAF2A1F570C}" srcOrd="0" destOrd="0" presId="urn:microsoft.com/office/officeart/2008/layout/LinedList"/>
    <dgm:cxn modelId="{CFCAA310-3407-4645-9535-56B10659205B}" type="presParOf" srcId="{66E7A728-25BD-43F8-9AC3-62C14F00B76B}" destId="{402DE809-DC48-4E3F-9CC1-501A55F1EB9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3680E1E-2E59-470C-95EA-8E60B3DF3EE0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C79D148-528E-4564-8978-67F78A1F35F8}">
      <dgm:prSet/>
      <dgm:spPr/>
      <dgm:t>
        <a:bodyPr/>
        <a:lstStyle/>
        <a:p>
          <a:r>
            <a:rPr lang="en-NZ"/>
            <a:t>1997 – election of Blair/Brown Labour Government – CP rates at 33% AHC – 3 times the rate in 1979</a:t>
          </a:r>
          <a:endParaRPr lang="en-US"/>
        </a:p>
      </dgm:t>
    </dgm:pt>
    <dgm:pt modelId="{F570AE87-7EF2-4ABC-B619-5CA543A64A1A}" type="parTrans" cxnId="{26DC659E-AB50-41C6-8224-F56E956E17A8}">
      <dgm:prSet/>
      <dgm:spPr/>
      <dgm:t>
        <a:bodyPr/>
        <a:lstStyle/>
        <a:p>
          <a:endParaRPr lang="en-US"/>
        </a:p>
      </dgm:t>
    </dgm:pt>
    <dgm:pt modelId="{353222A9-FD11-4D76-9CF2-208048A1D8F5}" type="sibTrans" cxnId="{26DC659E-AB50-41C6-8224-F56E956E17A8}">
      <dgm:prSet/>
      <dgm:spPr/>
      <dgm:t>
        <a:bodyPr/>
        <a:lstStyle/>
        <a:p>
          <a:endParaRPr lang="en-US"/>
        </a:p>
      </dgm:t>
    </dgm:pt>
    <dgm:pt modelId="{16D20544-A2B7-4DEE-A930-56F1FBBDF3E2}">
      <dgm:prSet/>
      <dgm:spPr/>
      <dgm:t>
        <a:bodyPr/>
        <a:lstStyle/>
        <a:p>
          <a:r>
            <a:rPr lang="en-NZ"/>
            <a:t>Reducing child poverty a policy priority – political commitment to reduce CP by 25% by 2005; by 50% by 2010 and eradicate by 2020</a:t>
          </a:r>
          <a:endParaRPr lang="en-US"/>
        </a:p>
      </dgm:t>
    </dgm:pt>
    <dgm:pt modelId="{96E7D6B5-2B81-49F7-AB3C-6AF46D22487A}" type="parTrans" cxnId="{AABD0A2F-15D5-4D64-8AE4-31946AF7223A}">
      <dgm:prSet/>
      <dgm:spPr/>
      <dgm:t>
        <a:bodyPr/>
        <a:lstStyle/>
        <a:p>
          <a:endParaRPr lang="en-US"/>
        </a:p>
      </dgm:t>
    </dgm:pt>
    <dgm:pt modelId="{FF3BE924-D35E-4FA4-918E-E58B1870D5EE}" type="sibTrans" cxnId="{AABD0A2F-15D5-4D64-8AE4-31946AF7223A}">
      <dgm:prSet/>
      <dgm:spPr/>
      <dgm:t>
        <a:bodyPr/>
        <a:lstStyle/>
        <a:p>
          <a:endParaRPr lang="en-US"/>
        </a:p>
      </dgm:t>
    </dgm:pt>
    <dgm:pt modelId="{883D330B-9A88-4FFD-A68E-7F0FE3AFFF44}">
      <dgm:prSet/>
      <dgm:spPr/>
      <dgm:t>
        <a:bodyPr/>
        <a:lstStyle/>
        <a:p>
          <a:r>
            <a:rPr lang="en-NZ"/>
            <a:t>Introduction of Child Tax Credit</a:t>
          </a:r>
          <a:endParaRPr lang="en-US"/>
        </a:p>
      </dgm:t>
    </dgm:pt>
    <dgm:pt modelId="{0ECBF9D6-71A8-4A5F-8BAC-4458113A6975}" type="parTrans" cxnId="{6B750866-654C-4A1A-8668-C044542CC7A8}">
      <dgm:prSet/>
      <dgm:spPr/>
      <dgm:t>
        <a:bodyPr/>
        <a:lstStyle/>
        <a:p>
          <a:endParaRPr lang="en-US"/>
        </a:p>
      </dgm:t>
    </dgm:pt>
    <dgm:pt modelId="{C507F4CA-15CC-41DE-A74A-78351A530206}" type="sibTrans" cxnId="{6B750866-654C-4A1A-8668-C044542CC7A8}">
      <dgm:prSet/>
      <dgm:spPr/>
      <dgm:t>
        <a:bodyPr/>
        <a:lstStyle/>
        <a:p>
          <a:endParaRPr lang="en-US"/>
        </a:p>
      </dgm:t>
    </dgm:pt>
    <dgm:pt modelId="{A2443CFB-4233-4C26-A756-B022316BB6B3}">
      <dgm:prSet/>
      <dgm:spPr/>
      <dgm:t>
        <a:bodyPr/>
        <a:lstStyle/>
        <a:p>
          <a:r>
            <a:rPr lang="en-NZ"/>
            <a:t>Introduction of target-based service agreements between Treasury and departments</a:t>
          </a:r>
          <a:endParaRPr lang="en-US"/>
        </a:p>
      </dgm:t>
    </dgm:pt>
    <dgm:pt modelId="{A47F562D-8AC2-4F6C-8655-D465B8A19BF7}" type="parTrans" cxnId="{D6063D77-B330-4FC5-819C-90E90BFC6453}">
      <dgm:prSet/>
      <dgm:spPr/>
      <dgm:t>
        <a:bodyPr/>
        <a:lstStyle/>
        <a:p>
          <a:endParaRPr lang="en-US"/>
        </a:p>
      </dgm:t>
    </dgm:pt>
    <dgm:pt modelId="{55E2D1AD-41AC-4B7B-93E2-A3811B9810BA}" type="sibTrans" cxnId="{D6063D77-B330-4FC5-819C-90E90BFC6453}">
      <dgm:prSet/>
      <dgm:spPr/>
      <dgm:t>
        <a:bodyPr/>
        <a:lstStyle/>
        <a:p>
          <a:endParaRPr lang="en-US"/>
        </a:p>
      </dgm:t>
    </dgm:pt>
    <dgm:pt modelId="{3EAA6685-968F-47B6-85C2-A557ECCAC212}">
      <dgm:prSet/>
      <dgm:spPr/>
      <dgm:t>
        <a:bodyPr/>
        <a:lstStyle/>
        <a:p>
          <a:r>
            <a:rPr lang="en-NZ"/>
            <a:t>Progress stalled in 2004 – corresponded with sharp rise in CPI</a:t>
          </a:r>
          <a:endParaRPr lang="en-US"/>
        </a:p>
      </dgm:t>
    </dgm:pt>
    <dgm:pt modelId="{5D9E8931-2C81-486A-BF56-142922230AD2}" type="parTrans" cxnId="{C3C03CF6-798F-403A-BB4E-6936484B5E55}">
      <dgm:prSet/>
      <dgm:spPr/>
      <dgm:t>
        <a:bodyPr/>
        <a:lstStyle/>
        <a:p>
          <a:endParaRPr lang="en-US"/>
        </a:p>
      </dgm:t>
    </dgm:pt>
    <dgm:pt modelId="{A072A551-C0E9-4AC7-840B-13353686C347}" type="sibTrans" cxnId="{C3C03CF6-798F-403A-BB4E-6936484B5E55}">
      <dgm:prSet/>
      <dgm:spPr/>
      <dgm:t>
        <a:bodyPr/>
        <a:lstStyle/>
        <a:p>
          <a:endParaRPr lang="en-US"/>
        </a:p>
      </dgm:t>
    </dgm:pt>
    <dgm:pt modelId="{74C81E7A-D4E9-4BB2-9F13-361364E1BC47}">
      <dgm:prSet/>
      <dgm:spPr/>
      <dgm:t>
        <a:bodyPr/>
        <a:lstStyle/>
        <a:p>
          <a:r>
            <a:rPr lang="en-NZ" b="1" dirty="0"/>
            <a:t>First systemic measure: </a:t>
          </a:r>
          <a:r>
            <a:rPr lang="en-NZ" dirty="0"/>
            <a:t>Establishment of Child Poverty Unit in 2007 – sponsored by Treasury and DWP, located initially in DCSF and then DE</a:t>
          </a:r>
          <a:endParaRPr lang="en-US" dirty="0"/>
        </a:p>
      </dgm:t>
    </dgm:pt>
    <dgm:pt modelId="{B0D8C3F8-CEE4-4208-8978-B973AA3D5628}" type="parTrans" cxnId="{8E10B4FF-7E53-4D0E-9EE5-06F9CE0E2917}">
      <dgm:prSet/>
      <dgm:spPr/>
      <dgm:t>
        <a:bodyPr/>
        <a:lstStyle/>
        <a:p>
          <a:endParaRPr lang="en-US"/>
        </a:p>
      </dgm:t>
    </dgm:pt>
    <dgm:pt modelId="{CDFD2BBB-B23D-437B-A70B-7A1EDDC8FC4A}" type="sibTrans" cxnId="{8E10B4FF-7E53-4D0E-9EE5-06F9CE0E2917}">
      <dgm:prSet/>
      <dgm:spPr/>
      <dgm:t>
        <a:bodyPr/>
        <a:lstStyle/>
        <a:p>
          <a:endParaRPr lang="en-US"/>
        </a:p>
      </dgm:t>
    </dgm:pt>
    <dgm:pt modelId="{F9394D7B-9D23-4978-A3DA-9EEEA38E96C9}" type="pres">
      <dgm:prSet presAssocID="{83680E1E-2E59-470C-95EA-8E60B3DF3EE0}" presName="vert0" presStyleCnt="0">
        <dgm:presLayoutVars>
          <dgm:dir/>
          <dgm:animOne val="branch"/>
          <dgm:animLvl val="lvl"/>
        </dgm:presLayoutVars>
      </dgm:prSet>
      <dgm:spPr/>
    </dgm:pt>
    <dgm:pt modelId="{3AA6B0FC-12C8-4B3B-A5FA-F76E7F6FAAA4}" type="pres">
      <dgm:prSet presAssocID="{6C79D148-528E-4564-8978-67F78A1F35F8}" presName="thickLine" presStyleLbl="alignNode1" presStyleIdx="0" presStyleCnt="6"/>
      <dgm:spPr/>
    </dgm:pt>
    <dgm:pt modelId="{D7E1199E-A5BF-4957-AF71-AA4139CFB2CE}" type="pres">
      <dgm:prSet presAssocID="{6C79D148-528E-4564-8978-67F78A1F35F8}" presName="horz1" presStyleCnt="0"/>
      <dgm:spPr/>
    </dgm:pt>
    <dgm:pt modelId="{25C50F03-50A2-444C-98BF-AE5BFBFDA59F}" type="pres">
      <dgm:prSet presAssocID="{6C79D148-528E-4564-8978-67F78A1F35F8}" presName="tx1" presStyleLbl="revTx" presStyleIdx="0" presStyleCnt="6"/>
      <dgm:spPr/>
    </dgm:pt>
    <dgm:pt modelId="{EDE432FD-535A-47D1-9565-9E3D223367C0}" type="pres">
      <dgm:prSet presAssocID="{6C79D148-528E-4564-8978-67F78A1F35F8}" presName="vert1" presStyleCnt="0"/>
      <dgm:spPr/>
    </dgm:pt>
    <dgm:pt modelId="{136FB969-714A-44EC-9312-01BF94F6A1DF}" type="pres">
      <dgm:prSet presAssocID="{16D20544-A2B7-4DEE-A930-56F1FBBDF3E2}" presName="thickLine" presStyleLbl="alignNode1" presStyleIdx="1" presStyleCnt="6"/>
      <dgm:spPr/>
    </dgm:pt>
    <dgm:pt modelId="{1F665F2E-E7C7-43DB-96F5-2BD7940E450E}" type="pres">
      <dgm:prSet presAssocID="{16D20544-A2B7-4DEE-A930-56F1FBBDF3E2}" presName="horz1" presStyleCnt="0"/>
      <dgm:spPr/>
    </dgm:pt>
    <dgm:pt modelId="{814F6D92-0D7A-4E5D-9235-4C1FE3F57B5D}" type="pres">
      <dgm:prSet presAssocID="{16D20544-A2B7-4DEE-A930-56F1FBBDF3E2}" presName="tx1" presStyleLbl="revTx" presStyleIdx="1" presStyleCnt="6"/>
      <dgm:spPr/>
    </dgm:pt>
    <dgm:pt modelId="{E0FD3236-86FB-4FCC-A857-28B5022DF4AB}" type="pres">
      <dgm:prSet presAssocID="{16D20544-A2B7-4DEE-A930-56F1FBBDF3E2}" presName="vert1" presStyleCnt="0"/>
      <dgm:spPr/>
    </dgm:pt>
    <dgm:pt modelId="{E3ECCF4B-706F-4ED8-B4ED-8F61B0189A07}" type="pres">
      <dgm:prSet presAssocID="{883D330B-9A88-4FFD-A68E-7F0FE3AFFF44}" presName="thickLine" presStyleLbl="alignNode1" presStyleIdx="2" presStyleCnt="6"/>
      <dgm:spPr/>
    </dgm:pt>
    <dgm:pt modelId="{7FFDA7BB-612B-4686-9E45-85106BDFC7C3}" type="pres">
      <dgm:prSet presAssocID="{883D330B-9A88-4FFD-A68E-7F0FE3AFFF44}" presName="horz1" presStyleCnt="0"/>
      <dgm:spPr/>
    </dgm:pt>
    <dgm:pt modelId="{23E5885B-7E10-499B-83DA-348530A675FE}" type="pres">
      <dgm:prSet presAssocID="{883D330B-9A88-4FFD-A68E-7F0FE3AFFF44}" presName="tx1" presStyleLbl="revTx" presStyleIdx="2" presStyleCnt="6"/>
      <dgm:spPr/>
    </dgm:pt>
    <dgm:pt modelId="{038E0BBA-C601-49ED-8C85-5AA90A310532}" type="pres">
      <dgm:prSet presAssocID="{883D330B-9A88-4FFD-A68E-7F0FE3AFFF44}" presName="vert1" presStyleCnt="0"/>
      <dgm:spPr/>
    </dgm:pt>
    <dgm:pt modelId="{F6F0F647-0585-439A-B682-0BC8A871C729}" type="pres">
      <dgm:prSet presAssocID="{A2443CFB-4233-4C26-A756-B022316BB6B3}" presName="thickLine" presStyleLbl="alignNode1" presStyleIdx="3" presStyleCnt="6"/>
      <dgm:spPr/>
    </dgm:pt>
    <dgm:pt modelId="{6607A34F-F597-4D0C-A440-B76B33953CEA}" type="pres">
      <dgm:prSet presAssocID="{A2443CFB-4233-4C26-A756-B022316BB6B3}" presName="horz1" presStyleCnt="0"/>
      <dgm:spPr/>
    </dgm:pt>
    <dgm:pt modelId="{A719AEFA-FF61-4F35-9AB3-01CA4E15C9A0}" type="pres">
      <dgm:prSet presAssocID="{A2443CFB-4233-4C26-A756-B022316BB6B3}" presName="tx1" presStyleLbl="revTx" presStyleIdx="3" presStyleCnt="6"/>
      <dgm:spPr/>
    </dgm:pt>
    <dgm:pt modelId="{44514F94-7353-4130-886A-A9D2306CD78F}" type="pres">
      <dgm:prSet presAssocID="{A2443CFB-4233-4C26-A756-B022316BB6B3}" presName="vert1" presStyleCnt="0"/>
      <dgm:spPr/>
    </dgm:pt>
    <dgm:pt modelId="{41838CC9-08F4-4D4A-AF3F-995A9D4C5B45}" type="pres">
      <dgm:prSet presAssocID="{3EAA6685-968F-47B6-85C2-A557ECCAC212}" presName="thickLine" presStyleLbl="alignNode1" presStyleIdx="4" presStyleCnt="6"/>
      <dgm:spPr/>
    </dgm:pt>
    <dgm:pt modelId="{568A8EB4-8334-4CC1-A1AF-CC8242998493}" type="pres">
      <dgm:prSet presAssocID="{3EAA6685-968F-47B6-85C2-A557ECCAC212}" presName="horz1" presStyleCnt="0"/>
      <dgm:spPr/>
    </dgm:pt>
    <dgm:pt modelId="{F5F48AE0-5021-4D94-9549-F5815849E3D9}" type="pres">
      <dgm:prSet presAssocID="{3EAA6685-968F-47B6-85C2-A557ECCAC212}" presName="tx1" presStyleLbl="revTx" presStyleIdx="4" presStyleCnt="6"/>
      <dgm:spPr/>
    </dgm:pt>
    <dgm:pt modelId="{D3ED8C2A-870E-4006-88B0-4161F7D18DCE}" type="pres">
      <dgm:prSet presAssocID="{3EAA6685-968F-47B6-85C2-A557ECCAC212}" presName="vert1" presStyleCnt="0"/>
      <dgm:spPr/>
    </dgm:pt>
    <dgm:pt modelId="{56F579D5-EDE4-4508-8CE9-1D8DE2B22841}" type="pres">
      <dgm:prSet presAssocID="{74C81E7A-D4E9-4BB2-9F13-361364E1BC47}" presName="thickLine" presStyleLbl="alignNode1" presStyleIdx="5" presStyleCnt="6"/>
      <dgm:spPr/>
    </dgm:pt>
    <dgm:pt modelId="{209E0489-060A-40D0-9EDD-FD594830B5DC}" type="pres">
      <dgm:prSet presAssocID="{74C81E7A-D4E9-4BB2-9F13-361364E1BC47}" presName="horz1" presStyleCnt="0"/>
      <dgm:spPr/>
    </dgm:pt>
    <dgm:pt modelId="{6E706A07-19EB-49E7-92A8-FF30EFF5004F}" type="pres">
      <dgm:prSet presAssocID="{74C81E7A-D4E9-4BB2-9F13-361364E1BC47}" presName="tx1" presStyleLbl="revTx" presStyleIdx="5" presStyleCnt="6"/>
      <dgm:spPr/>
    </dgm:pt>
    <dgm:pt modelId="{C6D823D4-20F0-461D-A07F-EFA121653693}" type="pres">
      <dgm:prSet presAssocID="{74C81E7A-D4E9-4BB2-9F13-361364E1BC47}" presName="vert1" presStyleCnt="0"/>
      <dgm:spPr/>
    </dgm:pt>
  </dgm:ptLst>
  <dgm:cxnLst>
    <dgm:cxn modelId="{7EBB2A16-093C-4B35-B147-5CF46F7ADED1}" type="presOf" srcId="{74C81E7A-D4E9-4BB2-9F13-361364E1BC47}" destId="{6E706A07-19EB-49E7-92A8-FF30EFF5004F}" srcOrd="0" destOrd="0" presId="urn:microsoft.com/office/officeart/2008/layout/LinedList"/>
    <dgm:cxn modelId="{3725651F-BF83-4C6F-AB89-C1AAF8EFA8B5}" type="presOf" srcId="{83680E1E-2E59-470C-95EA-8E60B3DF3EE0}" destId="{F9394D7B-9D23-4978-A3DA-9EEEA38E96C9}" srcOrd="0" destOrd="0" presId="urn:microsoft.com/office/officeart/2008/layout/LinedList"/>
    <dgm:cxn modelId="{1C582229-DC8B-46BD-A311-04836053D1CF}" type="presOf" srcId="{3EAA6685-968F-47B6-85C2-A557ECCAC212}" destId="{F5F48AE0-5021-4D94-9549-F5815849E3D9}" srcOrd="0" destOrd="0" presId="urn:microsoft.com/office/officeart/2008/layout/LinedList"/>
    <dgm:cxn modelId="{AABD0A2F-15D5-4D64-8AE4-31946AF7223A}" srcId="{83680E1E-2E59-470C-95EA-8E60B3DF3EE0}" destId="{16D20544-A2B7-4DEE-A930-56F1FBBDF3E2}" srcOrd="1" destOrd="0" parTransId="{96E7D6B5-2B81-49F7-AB3C-6AF46D22487A}" sibTransId="{FF3BE924-D35E-4FA4-918E-E58B1870D5EE}"/>
    <dgm:cxn modelId="{6B750866-654C-4A1A-8668-C044542CC7A8}" srcId="{83680E1E-2E59-470C-95EA-8E60B3DF3EE0}" destId="{883D330B-9A88-4FFD-A68E-7F0FE3AFFF44}" srcOrd="2" destOrd="0" parTransId="{0ECBF9D6-71A8-4A5F-8BAC-4458113A6975}" sibTransId="{C507F4CA-15CC-41DE-A74A-78351A530206}"/>
    <dgm:cxn modelId="{9FD7FD50-C26B-42BA-A2F7-4485F175A00B}" type="presOf" srcId="{16D20544-A2B7-4DEE-A930-56F1FBBDF3E2}" destId="{814F6D92-0D7A-4E5D-9235-4C1FE3F57B5D}" srcOrd="0" destOrd="0" presId="urn:microsoft.com/office/officeart/2008/layout/LinedList"/>
    <dgm:cxn modelId="{ED8EB071-8D4E-48C2-81F4-66A942A6AF92}" type="presOf" srcId="{A2443CFB-4233-4C26-A756-B022316BB6B3}" destId="{A719AEFA-FF61-4F35-9AB3-01CA4E15C9A0}" srcOrd="0" destOrd="0" presId="urn:microsoft.com/office/officeart/2008/layout/LinedList"/>
    <dgm:cxn modelId="{D6063D77-B330-4FC5-819C-90E90BFC6453}" srcId="{83680E1E-2E59-470C-95EA-8E60B3DF3EE0}" destId="{A2443CFB-4233-4C26-A756-B022316BB6B3}" srcOrd="3" destOrd="0" parTransId="{A47F562D-8AC2-4F6C-8655-D465B8A19BF7}" sibTransId="{55E2D1AD-41AC-4B7B-93E2-A3811B9810BA}"/>
    <dgm:cxn modelId="{37AE2093-CC8A-4A36-864E-9EA07A6480C1}" type="presOf" srcId="{6C79D148-528E-4564-8978-67F78A1F35F8}" destId="{25C50F03-50A2-444C-98BF-AE5BFBFDA59F}" srcOrd="0" destOrd="0" presId="urn:microsoft.com/office/officeart/2008/layout/LinedList"/>
    <dgm:cxn modelId="{26DC659E-AB50-41C6-8224-F56E956E17A8}" srcId="{83680E1E-2E59-470C-95EA-8E60B3DF3EE0}" destId="{6C79D148-528E-4564-8978-67F78A1F35F8}" srcOrd="0" destOrd="0" parTransId="{F570AE87-7EF2-4ABC-B619-5CA543A64A1A}" sibTransId="{353222A9-FD11-4D76-9CF2-208048A1D8F5}"/>
    <dgm:cxn modelId="{EEDB20BE-B209-4A8F-B4FE-0659EF163334}" type="presOf" srcId="{883D330B-9A88-4FFD-A68E-7F0FE3AFFF44}" destId="{23E5885B-7E10-499B-83DA-348530A675FE}" srcOrd="0" destOrd="0" presId="urn:microsoft.com/office/officeart/2008/layout/LinedList"/>
    <dgm:cxn modelId="{C3C03CF6-798F-403A-BB4E-6936484B5E55}" srcId="{83680E1E-2E59-470C-95EA-8E60B3DF3EE0}" destId="{3EAA6685-968F-47B6-85C2-A557ECCAC212}" srcOrd="4" destOrd="0" parTransId="{5D9E8931-2C81-486A-BF56-142922230AD2}" sibTransId="{A072A551-C0E9-4AC7-840B-13353686C347}"/>
    <dgm:cxn modelId="{8E10B4FF-7E53-4D0E-9EE5-06F9CE0E2917}" srcId="{83680E1E-2E59-470C-95EA-8E60B3DF3EE0}" destId="{74C81E7A-D4E9-4BB2-9F13-361364E1BC47}" srcOrd="5" destOrd="0" parTransId="{B0D8C3F8-CEE4-4208-8978-B973AA3D5628}" sibTransId="{CDFD2BBB-B23D-437B-A70B-7A1EDDC8FC4A}"/>
    <dgm:cxn modelId="{8FED14E0-DE5B-44CD-8673-D48B1A950651}" type="presParOf" srcId="{F9394D7B-9D23-4978-A3DA-9EEEA38E96C9}" destId="{3AA6B0FC-12C8-4B3B-A5FA-F76E7F6FAAA4}" srcOrd="0" destOrd="0" presId="urn:microsoft.com/office/officeart/2008/layout/LinedList"/>
    <dgm:cxn modelId="{220C1B0B-7437-4ADA-BD08-D5AE31683E0E}" type="presParOf" srcId="{F9394D7B-9D23-4978-A3DA-9EEEA38E96C9}" destId="{D7E1199E-A5BF-4957-AF71-AA4139CFB2CE}" srcOrd="1" destOrd="0" presId="urn:microsoft.com/office/officeart/2008/layout/LinedList"/>
    <dgm:cxn modelId="{43C802FA-FD38-4942-8F22-D0FE0E6C5AEA}" type="presParOf" srcId="{D7E1199E-A5BF-4957-AF71-AA4139CFB2CE}" destId="{25C50F03-50A2-444C-98BF-AE5BFBFDA59F}" srcOrd="0" destOrd="0" presId="urn:microsoft.com/office/officeart/2008/layout/LinedList"/>
    <dgm:cxn modelId="{B93FFDF5-AF6B-4D32-AD2A-1F87EA1BC836}" type="presParOf" srcId="{D7E1199E-A5BF-4957-AF71-AA4139CFB2CE}" destId="{EDE432FD-535A-47D1-9565-9E3D223367C0}" srcOrd="1" destOrd="0" presId="urn:microsoft.com/office/officeart/2008/layout/LinedList"/>
    <dgm:cxn modelId="{C017D89C-2E84-45B4-BDB6-67FA4C673570}" type="presParOf" srcId="{F9394D7B-9D23-4978-A3DA-9EEEA38E96C9}" destId="{136FB969-714A-44EC-9312-01BF94F6A1DF}" srcOrd="2" destOrd="0" presId="urn:microsoft.com/office/officeart/2008/layout/LinedList"/>
    <dgm:cxn modelId="{189EE874-FC0C-4D94-AB73-8403269DD143}" type="presParOf" srcId="{F9394D7B-9D23-4978-A3DA-9EEEA38E96C9}" destId="{1F665F2E-E7C7-43DB-96F5-2BD7940E450E}" srcOrd="3" destOrd="0" presId="urn:microsoft.com/office/officeart/2008/layout/LinedList"/>
    <dgm:cxn modelId="{140ADE16-4959-43BC-BE15-D1CB3E40107E}" type="presParOf" srcId="{1F665F2E-E7C7-43DB-96F5-2BD7940E450E}" destId="{814F6D92-0D7A-4E5D-9235-4C1FE3F57B5D}" srcOrd="0" destOrd="0" presId="urn:microsoft.com/office/officeart/2008/layout/LinedList"/>
    <dgm:cxn modelId="{24339C1D-247B-4CE4-9D93-A9E2BE4AB389}" type="presParOf" srcId="{1F665F2E-E7C7-43DB-96F5-2BD7940E450E}" destId="{E0FD3236-86FB-4FCC-A857-28B5022DF4AB}" srcOrd="1" destOrd="0" presId="urn:microsoft.com/office/officeart/2008/layout/LinedList"/>
    <dgm:cxn modelId="{A2633602-7009-412F-820B-0D12372EF533}" type="presParOf" srcId="{F9394D7B-9D23-4978-A3DA-9EEEA38E96C9}" destId="{E3ECCF4B-706F-4ED8-B4ED-8F61B0189A07}" srcOrd="4" destOrd="0" presId="urn:microsoft.com/office/officeart/2008/layout/LinedList"/>
    <dgm:cxn modelId="{1D7B8024-F0CD-4B3A-A887-3823066C993A}" type="presParOf" srcId="{F9394D7B-9D23-4978-A3DA-9EEEA38E96C9}" destId="{7FFDA7BB-612B-4686-9E45-85106BDFC7C3}" srcOrd="5" destOrd="0" presId="urn:microsoft.com/office/officeart/2008/layout/LinedList"/>
    <dgm:cxn modelId="{122E4EE0-0190-4E90-8CA8-998DBE3A805E}" type="presParOf" srcId="{7FFDA7BB-612B-4686-9E45-85106BDFC7C3}" destId="{23E5885B-7E10-499B-83DA-348530A675FE}" srcOrd="0" destOrd="0" presId="urn:microsoft.com/office/officeart/2008/layout/LinedList"/>
    <dgm:cxn modelId="{6C6D84CE-4939-44E5-AC72-E646BDE28195}" type="presParOf" srcId="{7FFDA7BB-612B-4686-9E45-85106BDFC7C3}" destId="{038E0BBA-C601-49ED-8C85-5AA90A310532}" srcOrd="1" destOrd="0" presId="urn:microsoft.com/office/officeart/2008/layout/LinedList"/>
    <dgm:cxn modelId="{7842B046-829B-4898-B27E-3413AFF756C6}" type="presParOf" srcId="{F9394D7B-9D23-4978-A3DA-9EEEA38E96C9}" destId="{F6F0F647-0585-439A-B682-0BC8A871C729}" srcOrd="6" destOrd="0" presId="urn:microsoft.com/office/officeart/2008/layout/LinedList"/>
    <dgm:cxn modelId="{E1D57E9D-6FCE-45A9-AD91-81CC5FCBB411}" type="presParOf" srcId="{F9394D7B-9D23-4978-A3DA-9EEEA38E96C9}" destId="{6607A34F-F597-4D0C-A440-B76B33953CEA}" srcOrd="7" destOrd="0" presId="urn:microsoft.com/office/officeart/2008/layout/LinedList"/>
    <dgm:cxn modelId="{D0AC61D5-EE2E-4982-8B2D-50176FCFCB11}" type="presParOf" srcId="{6607A34F-F597-4D0C-A440-B76B33953CEA}" destId="{A719AEFA-FF61-4F35-9AB3-01CA4E15C9A0}" srcOrd="0" destOrd="0" presId="urn:microsoft.com/office/officeart/2008/layout/LinedList"/>
    <dgm:cxn modelId="{A764B8D9-D192-4BDC-A1F9-2B21E6B9576F}" type="presParOf" srcId="{6607A34F-F597-4D0C-A440-B76B33953CEA}" destId="{44514F94-7353-4130-886A-A9D2306CD78F}" srcOrd="1" destOrd="0" presId="urn:microsoft.com/office/officeart/2008/layout/LinedList"/>
    <dgm:cxn modelId="{261AF209-254F-4A8D-A4FC-E25281A8C1A7}" type="presParOf" srcId="{F9394D7B-9D23-4978-A3DA-9EEEA38E96C9}" destId="{41838CC9-08F4-4D4A-AF3F-995A9D4C5B45}" srcOrd="8" destOrd="0" presId="urn:microsoft.com/office/officeart/2008/layout/LinedList"/>
    <dgm:cxn modelId="{EC3B5710-E0C1-438E-B75C-D566E2F0D464}" type="presParOf" srcId="{F9394D7B-9D23-4978-A3DA-9EEEA38E96C9}" destId="{568A8EB4-8334-4CC1-A1AF-CC8242998493}" srcOrd="9" destOrd="0" presId="urn:microsoft.com/office/officeart/2008/layout/LinedList"/>
    <dgm:cxn modelId="{7486BB3F-6B57-4D9E-A2F8-F2D836FD7907}" type="presParOf" srcId="{568A8EB4-8334-4CC1-A1AF-CC8242998493}" destId="{F5F48AE0-5021-4D94-9549-F5815849E3D9}" srcOrd="0" destOrd="0" presId="urn:microsoft.com/office/officeart/2008/layout/LinedList"/>
    <dgm:cxn modelId="{55589FEF-7535-4E94-8062-3FA54EE619C0}" type="presParOf" srcId="{568A8EB4-8334-4CC1-A1AF-CC8242998493}" destId="{D3ED8C2A-870E-4006-88B0-4161F7D18DCE}" srcOrd="1" destOrd="0" presId="urn:microsoft.com/office/officeart/2008/layout/LinedList"/>
    <dgm:cxn modelId="{C9E62F36-7788-4541-9A57-D33687B60162}" type="presParOf" srcId="{F9394D7B-9D23-4978-A3DA-9EEEA38E96C9}" destId="{56F579D5-EDE4-4508-8CE9-1D8DE2B22841}" srcOrd="10" destOrd="0" presId="urn:microsoft.com/office/officeart/2008/layout/LinedList"/>
    <dgm:cxn modelId="{9E497A8C-845A-48C7-81D8-2789DA3867F3}" type="presParOf" srcId="{F9394D7B-9D23-4978-A3DA-9EEEA38E96C9}" destId="{209E0489-060A-40D0-9EDD-FD594830B5DC}" srcOrd="11" destOrd="0" presId="urn:microsoft.com/office/officeart/2008/layout/LinedList"/>
    <dgm:cxn modelId="{312E05F4-FF4A-4566-BEA5-5DBD1D7DD574}" type="presParOf" srcId="{209E0489-060A-40D0-9EDD-FD594830B5DC}" destId="{6E706A07-19EB-49E7-92A8-FF30EFF5004F}" srcOrd="0" destOrd="0" presId="urn:microsoft.com/office/officeart/2008/layout/LinedList"/>
    <dgm:cxn modelId="{333E9723-D9E7-4842-B8EB-2AD6173A45E3}" type="presParOf" srcId="{209E0489-060A-40D0-9EDD-FD594830B5DC}" destId="{C6D823D4-20F0-461D-A07F-EFA1216536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C79DEA-2A2C-44B9-B065-E7441AC58F9E}">
      <dsp:nvSpPr>
        <dsp:cNvPr id="0" name=""/>
        <dsp:cNvSpPr/>
      </dsp:nvSpPr>
      <dsp:spPr>
        <a:xfrm>
          <a:off x="2964" y="0"/>
          <a:ext cx="2351960" cy="313136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3368" tIns="330200" rIns="183368" bIns="33020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i-NZ" sz="1900" kern="1200" dirty="0"/>
            <a:t>The Child Poverty Reduction Act: Basic overview</a:t>
          </a:r>
          <a:endParaRPr lang="en-US" sz="1900" kern="1200" dirty="0"/>
        </a:p>
      </dsp:txBody>
      <dsp:txXfrm>
        <a:off x="2964" y="1189918"/>
        <a:ext cx="2351960" cy="1878818"/>
      </dsp:txXfrm>
    </dsp:sp>
    <dsp:sp modelId="{5EFA0C75-86B2-46EA-9F40-AC46333B3107}">
      <dsp:nvSpPr>
        <dsp:cNvPr id="0" name=""/>
        <dsp:cNvSpPr/>
      </dsp:nvSpPr>
      <dsp:spPr>
        <a:xfrm>
          <a:off x="709240" y="313136"/>
          <a:ext cx="939409" cy="93940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240" tIns="12700" rIns="73240" bIns="1270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1</a:t>
          </a:r>
        </a:p>
      </dsp:txBody>
      <dsp:txXfrm>
        <a:off x="846813" y="450709"/>
        <a:ext cx="664263" cy="664263"/>
      </dsp:txXfrm>
    </dsp:sp>
    <dsp:sp modelId="{C3A78525-EC0D-47C5-A93F-236198080623}">
      <dsp:nvSpPr>
        <dsp:cNvPr id="0" name=""/>
        <dsp:cNvSpPr/>
      </dsp:nvSpPr>
      <dsp:spPr>
        <a:xfrm>
          <a:off x="2964" y="3131292"/>
          <a:ext cx="2351960" cy="72"/>
        </a:xfrm>
        <a:prstGeom prst="rect">
          <a:avLst/>
        </a:prstGeom>
        <a:solidFill>
          <a:schemeClr val="accent5">
            <a:hueOff val="-965506"/>
            <a:satOff val="-2488"/>
            <a:lumOff val="-1681"/>
            <a:alphaOff val="0"/>
          </a:schemeClr>
        </a:solidFill>
        <a:ln w="12700" cap="flat" cmpd="sng" algn="ctr">
          <a:solidFill>
            <a:schemeClr val="accent5">
              <a:hueOff val="-965506"/>
              <a:satOff val="-2488"/>
              <a:lumOff val="-16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1C7D5A-2C61-46DC-9FF1-8EA221BC46F8}">
      <dsp:nvSpPr>
        <dsp:cNvPr id="0" name=""/>
        <dsp:cNvSpPr/>
      </dsp:nvSpPr>
      <dsp:spPr>
        <a:xfrm>
          <a:off x="2590121" y="0"/>
          <a:ext cx="2351960" cy="3131364"/>
        </a:xfrm>
        <a:prstGeom prst="rect">
          <a:avLst/>
        </a:prstGeom>
        <a:solidFill>
          <a:schemeClr val="accent5">
            <a:tint val="40000"/>
            <a:alpha val="90000"/>
            <a:hueOff val="-2246587"/>
            <a:satOff val="-7611"/>
            <a:lumOff val="-97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2246587"/>
              <a:satOff val="-7611"/>
              <a:lumOff val="-9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3368" tIns="330200" rIns="183368" bIns="33020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i-NZ" sz="1900" kern="1200" dirty="0"/>
            <a:t>Expert Advisory Group on Child Poverty report</a:t>
          </a:r>
          <a:endParaRPr lang="en-US" sz="1900" kern="1200" dirty="0"/>
        </a:p>
      </dsp:txBody>
      <dsp:txXfrm>
        <a:off x="2590121" y="1189918"/>
        <a:ext cx="2351960" cy="1878818"/>
      </dsp:txXfrm>
    </dsp:sp>
    <dsp:sp modelId="{A68CFAB2-545E-4733-93C1-7CA8339E79E1}">
      <dsp:nvSpPr>
        <dsp:cNvPr id="0" name=""/>
        <dsp:cNvSpPr/>
      </dsp:nvSpPr>
      <dsp:spPr>
        <a:xfrm>
          <a:off x="3296397" y="313136"/>
          <a:ext cx="939409" cy="939409"/>
        </a:xfrm>
        <a:prstGeom prst="ellipse">
          <a:avLst/>
        </a:prstGeom>
        <a:solidFill>
          <a:schemeClr val="accent5">
            <a:hueOff val="-1931012"/>
            <a:satOff val="-4977"/>
            <a:lumOff val="-3361"/>
            <a:alphaOff val="0"/>
          </a:schemeClr>
        </a:solidFill>
        <a:ln w="12700" cap="flat" cmpd="sng" algn="ctr">
          <a:solidFill>
            <a:schemeClr val="accent5">
              <a:hueOff val="-1931012"/>
              <a:satOff val="-4977"/>
              <a:lumOff val="-33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240" tIns="12700" rIns="73240" bIns="1270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2</a:t>
          </a:r>
        </a:p>
      </dsp:txBody>
      <dsp:txXfrm>
        <a:off x="3433970" y="450709"/>
        <a:ext cx="664263" cy="664263"/>
      </dsp:txXfrm>
    </dsp:sp>
    <dsp:sp modelId="{2CCD1128-7F6B-41E6-BE58-A5A490608845}">
      <dsp:nvSpPr>
        <dsp:cNvPr id="0" name=""/>
        <dsp:cNvSpPr/>
      </dsp:nvSpPr>
      <dsp:spPr>
        <a:xfrm>
          <a:off x="2590121" y="3131292"/>
          <a:ext cx="2351960" cy="72"/>
        </a:xfrm>
        <a:prstGeom prst="rect">
          <a:avLst/>
        </a:prstGeom>
        <a:solidFill>
          <a:schemeClr val="accent5">
            <a:hueOff val="-2896518"/>
            <a:satOff val="-7465"/>
            <a:lumOff val="-5042"/>
            <a:alphaOff val="0"/>
          </a:schemeClr>
        </a:solidFill>
        <a:ln w="12700" cap="flat" cmpd="sng" algn="ctr">
          <a:solidFill>
            <a:schemeClr val="accent5">
              <a:hueOff val="-2896518"/>
              <a:satOff val="-7465"/>
              <a:lumOff val="-504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B171C4-1DEA-4A39-980F-94C0AB9FAC78}">
      <dsp:nvSpPr>
        <dsp:cNvPr id="0" name=""/>
        <dsp:cNvSpPr/>
      </dsp:nvSpPr>
      <dsp:spPr>
        <a:xfrm>
          <a:off x="5177278" y="0"/>
          <a:ext cx="2351960" cy="3131364"/>
        </a:xfrm>
        <a:prstGeom prst="rect">
          <a:avLst/>
        </a:prstGeom>
        <a:solidFill>
          <a:schemeClr val="accent5">
            <a:tint val="40000"/>
            <a:alpha val="90000"/>
            <a:hueOff val="-4493175"/>
            <a:satOff val="-15221"/>
            <a:lumOff val="-195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4493175"/>
              <a:satOff val="-15221"/>
              <a:lumOff val="-19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3368" tIns="330200" rIns="183368" bIns="33020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i-NZ" sz="1900" kern="1200" dirty="0"/>
            <a:t>The UK experience: 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i-NZ" sz="1900" kern="1200" dirty="0"/>
            <a:t>Child Poverty Act 2010</a:t>
          </a:r>
          <a:endParaRPr lang="en-US" sz="1900" kern="1200" dirty="0"/>
        </a:p>
      </dsp:txBody>
      <dsp:txXfrm>
        <a:off x="5177278" y="1189918"/>
        <a:ext cx="2351960" cy="1878818"/>
      </dsp:txXfrm>
    </dsp:sp>
    <dsp:sp modelId="{E437DFE5-E1AC-461C-B603-653559718C78}">
      <dsp:nvSpPr>
        <dsp:cNvPr id="0" name=""/>
        <dsp:cNvSpPr/>
      </dsp:nvSpPr>
      <dsp:spPr>
        <a:xfrm>
          <a:off x="5883553" y="313136"/>
          <a:ext cx="939409" cy="939409"/>
        </a:xfrm>
        <a:prstGeom prst="ellipse">
          <a:avLst/>
        </a:prstGeom>
        <a:solidFill>
          <a:schemeClr val="accent5">
            <a:hueOff val="-3862025"/>
            <a:satOff val="-9954"/>
            <a:lumOff val="-6723"/>
            <a:alphaOff val="0"/>
          </a:schemeClr>
        </a:solidFill>
        <a:ln w="12700" cap="flat" cmpd="sng" algn="ctr">
          <a:solidFill>
            <a:schemeClr val="accent5">
              <a:hueOff val="-3862025"/>
              <a:satOff val="-9954"/>
              <a:lumOff val="-672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240" tIns="12700" rIns="73240" bIns="1270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3</a:t>
          </a:r>
        </a:p>
      </dsp:txBody>
      <dsp:txXfrm>
        <a:off x="6021126" y="450709"/>
        <a:ext cx="664263" cy="664263"/>
      </dsp:txXfrm>
    </dsp:sp>
    <dsp:sp modelId="{1E407BC0-DBED-46D4-8307-75E35031F9CA}">
      <dsp:nvSpPr>
        <dsp:cNvPr id="0" name=""/>
        <dsp:cNvSpPr/>
      </dsp:nvSpPr>
      <dsp:spPr>
        <a:xfrm>
          <a:off x="5177278" y="3131292"/>
          <a:ext cx="2351960" cy="72"/>
        </a:xfrm>
        <a:prstGeom prst="rect">
          <a:avLst/>
        </a:prstGeom>
        <a:solidFill>
          <a:schemeClr val="accent5">
            <a:hueOff val="-4827531"/>
            <a:satOff val="-12442"/>
            <a:lumOff val="-8404"/>
            <a:alphaOff val="0"/>
          </a:schemeClr>
        </a:solidFill>
        <a:ln w="12700" cap="flat" cmpd="sng" algn="ctr">
          <a:solidFill>
            <a:schemeClr val="accent5">
              <a:hueOff val="-4827531"/>
              <a:satOff val="-12442"/>
              <a:lumOff val="-84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E8B079-ABFA-41EE-BA75-42738FC59E19}">
      <dsp:nvSpPr>
        <dsp:cNvPr id="0" name=""/>
        <dsp:cNvSpPr/>
      </dsp:nvSpPr>
      <dsp:spPr>
        <a:xfrm>
          <a:off x="7764434" y="0"/>
          <a:ext cx="2351960" cy="3131364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3368" tIns="330200" rIns="183368" bIns="33020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i-NZ" sz="1900" kern="1200" dirty="0"/>
            <a:t>The Act’s ramifications – will it work?</a:t>
          </a:r>
          <a:endParaRPr lang="en-US" sz="1900" kern="1200" dirty="0"/>
        </a:p>
      </dsp:txBody>
      <dsp:txXfrm>
        <a:off x="7764434" y="1189918"/>
        <a:ext cx="2351960" cy="1878818"/>
      </dsp:txXfrm>
    </dsp:sp>
    <dsp:sp modelId="{3BB5F135-D0D8-4B4B-B717-50D1127DD33E}">
      <dsp:nvSpPr>
        <dsp:cNvPr id="0" name=""/>
        <dsp:cNvSpPr/>
      </dsp:nvSpPr>
      <dsp:spPr>
        <a:xfrm>
          <a:off x="8470710" y="313136"/>
          <a:ext cx="939409" cy="939409"/>
        </a:xfrm>
        <a:prstGeom prst="ellipse">
          <a:avLst/>
        </a:prstGeom>
        <a:solidFill>
          <a:schemeClr val="accent5">
            <a:hueOff val="-5793037"/>
            <a:satOff val="-14931"/>
            <a:lumOff val="-10084"/>
            <a:alphaOff val="0"/>
          </a:schemeClr>
        </a:solidFill>
        <a:ln w="12700" cap="flat" cmpd="sng" algn="ctr">
          <a:solidFill>
            <a:schemeClr val="accent5">
              <a:hueOff val="-5793037"/>
              <a:satOff val="-14931"/>
              <a:lumOff val="-1008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240" tIns="12700" rIns="73240" bIns="1270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4</a:t>
          </a:r>
        </a:p>
      </dsp:txBody>
      <dsp:txXfrm>
        <a:off x="8608283" y="450709"/>
        <a:ext cx="664263" cy="664263"/>
      </dsp:txXfrm>
    </dsp:sp>
    <dsp:sp modelId="{03893BFA-0CD4-463C-8022-77D7CD7AEA0F}">
      <dsp:nvSpPr>
        <dsp:cNvPr id="0" name=""/>
        <dsp:cNvSpPr/>
      </dsp:nvSpPr>
      <dsp:spPr>
        <a:xfrm>
          <a:off x="7764434" y="3131292"/>
          <a:ext cx="2351960" cy="72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D3C9AB-2954-496E-959D-85975A1CBB05}">
      <dsp:nvSpPr>
        <dsp:cNvPr id="0" name=""/>
        <dsp:cNvSpPr/>
      </dsp:nvSpPr>
      <dsp:spPr>
        <a:xfrm>
          <a:off x="3459979" y="611566"/>
          <a:ext cx="47284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2848" y="4572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683817" y="654769"/>
        <a:ext cx="25172" cy="5034"/>
      </dsp:txXfrm>
    </dsp:sp>
    <dsp:sp modelId="{6DECC0F7-C842-48ED-9105-99548E0A53FE}">
      <dsp:nvSpPr>
        <dsp:cNvPr id="0" name=""/>
        <dsp:cNvSpPr/>
      </dsp:nvSpPr>
      <dsp:spPr>
        <a:xfrm>
          <a:off x="1272875" y="615"/>
          <a:ext cx="2188904" cy="131334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258" tIns="112586" rIns="107258" bIns="112586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i-NZ" sz="1500" b="1" kern="1200" dirty="0"/>
            <a:t>2 Parts, 3 Schedules</a:t>
          </a:r>
          <a:endParaRPr lang="en-US" sz="1500" b="1" kern="1200" dirty="0"/>
        </a:p>
      </dsp:txBody>
      <dsp:txXfrm>
        <a:off x="1272875" y="615"/>
        <a:ext cx="2188904" cy="1313342"/>
      </dsp:txXfrm>
    </dsp:sp>
    <dsp:sp modelId="{F2C07906-C961-4142-A6CD-8065A7E098C9}">
      <dsp:nvSpPr>
        <dsp:cNvPr id="0" name=""/>
        <dsp:cNvSpPr/>
      </dsp:nvSpPr>
      <dsp:spPr>
        <a:xfrm>
          <a:off x="6152332" y="611566"/>
          <a:ext cx="47284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2848" y="45720"/>
              </a:lnTo>
            </a:path>
          </a:pathLst>
        </a:custGeom>
        <a:noFill/>
        <a:ln w="6350" cap="flat" cmpd="sng" algn="ctr">
          <a:solidFill>
            <a:schemeClr val="accent5">
              <a:hueOff val="-1689636"/>
              <a:satOff val="-4355"/>
              <a:lumOff val="-294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376170" y="654769"/>
        <a:ext cx="25172" cy="5034"/>
      </dsp:txXfrm>
    </dsp:sp>
    <dsp:sp modelId="{5FBD75FE-8170-4AF6-82AA-A47B11FB9E43}">
      <dsp:nvSpPr>
        <dsp:cNvPr id="0" name=""/>
        <dsp:cNvSpPr/>
      </dsp:nvSpPr>
      <dsp:spPr>
        <a:xfrm>
          <a:off x="3965227" y="615"/>
          <a:ext cx="2188904" cy="1313342"/>
        </a:xfrm>
        <a:prstGeom prst="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258" tIns="112586" rIns="107258" bIns="112586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i-NZ" sz="1500" b="1" kern="1200" dirty="0"/>
            <a:t>Part 1</a:t>
          </a:r>
          <a:r>
            <a:rPr lang="mi-NZ" sz="1500" kern="1200" dirty="0"/>
            <a:t>: Purpose, Objectives, Definitions, Interpretation</a:t>
          </a:r>
          <a:endParaRPr lang="en-US" sz="1500" kern="1200" dirty="0"/>
        </a:p>
      </dsp:txBody>
      <dsp:txXfrm>
        <a:off x="3965227" y="615"/>
        <a:ext cx="2188904" cy="1313342"/>
      </dsp:txXfrm>
    </dsp:sp>
    <dsp:sp modelId="{9A34BB6A-1E1B-4FBF-870B-5132D3CF76D2}">
      <dsp:nvSpPr>
        <dsp:cNvPr id="0" name=""/>
        <dsp:cNvSpPr/>
      </dsp:nvSpPr>
      <dsp:spPr>
        <a:xfrm>
          <a:off x="2367327" y="1312157"/>
          <a:ext cx="5384705" cy="472848"/>
        </a:xfrm>
        <a:custGeom>
          <a:avLst/>
          <a:gdLst/>
          <a:ahLst/>
          <a:cxnLst/>
          <a:rect l="0" t="0" r="0" b="0"/>
          <a:pathLst>
            <a:path>
              <a:moveTo>
                <a:pt x="5384705" y="0"/>
              </a:moveTo>
              <a:lnTo>
                <a:pt x="5384705" y="253524"/>
              </a:lnTo>
              <a:lnTo>
                <a:pt x="0" y="253524"/>
              </a:lnTo>
              <a:lnTo>
                <a:pt x="0" y="472848"/>
              </a:lnTo>
            </a:path>
          </a:pathLst>
        </a:custGeom>
        <a:noFill/>
        <a:ln w="635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924475" y="1546064"/>
        <a:ext cx="270409" cy="5034"/>
      </dsp:txXfrm>
    </dsp:sp>
    <dsp:sp modelId="{91F1BB23-AF5C-4A27-9E3E-EA12125B6A4B}">
      <dsp:nvSpPr>
        <dsp:cNvPr id="0" name=""/>
        <dsp:cNvSpPr/>
      </dsp:nvSpPr>
      <dsp:spPr>
        <a:xfrm>
          <a:off x="6657580" y="615"/>
          <a:ext cx="2188904" cy="1313342"/>
        </a:xfrm>
        <a:prstGeom prst="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258" tIns="112586" rIns="107258" bIns="112586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i-NZ" sz="1500" b="1" kern="1200" dirty="0"/>
            <a:t>Part 2</a:t>
          </a:r>
          <a:r>
            <a:rPr lang="mi-NZ" sz="1500" kern="1200" dirty="0"/>
            <a:t>: Measures, targets, reports, indicators, monitoring</a:t>
          </a:r>
          <a:endParaRPr lang="en-US" sz="1500" kern="1200" dirty="0"/>
        </a:p>
      </dsp:txBody>
      <dsp:txXfrm>
        <a:off x="6657580" y="615"/>
        <a:ext cx="2188904" cy="1313342"/>
      </dsp:txXfrm>
    </dsp:sp>
    <dsp:sp modelId="{0C4C145E-A16D-48AC-9167-BAC292B18125}">
      <dsp:nvSpPr>
        <dsp:cNvPr id="0" name=""/>
        <dsp:cNvSpPr/>
      </dsp:nvSpPr>
      <dsp:spPr>
        <a:xfrm>
          <a:off x="3459979" y="2428357"/>
          <a:ext cx="47284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2848" y="45720"/>
              </a:lnTo>
            </a:path>
          </a:pathLst>
        </a:custGeom>
        <a:noFill/>
        <a:ln w="6350" cap="flat" cmpd="sng" algn="ctr">
          <a:solidFill>
            <a:schemeClr val="accent5">
              <a:hueOff val="-5068907"/>
              <a:satOff val="-13064"/>
              <a:lumOff val="-8824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683817" y="2471560"/>
        <a:ext cx="25172" cy="5034"/>
      </dsp:txXfrm>
    </dsp:sp>
    <dsp:sp modelId="{D4539E05-26BE-4B67-B092-5E324DE6ADB2}">
      <dsp:nvSpPr>
        <dsp:cNvPr id="0" name=""/>
        <dsp:cNvSpPr/>
      </dsp:nvSpPr>
      <dsp:spPr>
        <a:xfrm>
          <a:off x="1272875" y="1817406"/>
          <a:ext cx="2188904" cy="1313342"/>
        </a:xfrm>
        <a:prstGeom prst="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258" tIns="112586" rIns="107258" bIns="112586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i-NZ" sz="1500" b="1" kern="1200" dirty="0"/>
            <a:t>Schedule 1: Timeframes </a:t>
          </a:r>
          <a:r>
            <a:rPr lang="mi-NZ" sz="1500" kern="1200" dirty="0"/>
            <a:t>– commencement of targets; Persisent Poverty measures and targets, commencement of CPRIs</a:t>
          </a:r>
          <a:endParaRPr lang="en-US" sz="1500" kern="1200" dirty="0"/>
        </a:p>
      </dsp:txBody>
      <dsp:txXfrm>
        <a:off x="1272875" y="1817406"/>
        <a:ext cx="2188904" cy="1313342"/>
      </dsp:txXfrm>
    </dsp:sp>
    <dsp:sp modelId="{AE5D6DE0-4240-46D7-9DA9-213FF73921CF}">
      <dsp:nvSpPr>
        <dsp:cNvPr id="0" name=""/>
        <dsp:cNvSpPr/>
      </dsp:nvSpPr>
      <dsp:spPr>
        <a:xfrm>
          <a:off x="6152332" y="2428357"/>
          <a:ext cx="47284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2848" y="45720"/>
              </a:lnTo>
            </a:path>
          </a:pathLst>
        </a:custGeom>
        <a:noFill/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376170" y="2471560"/>
        <a:ext cx="25172" cy="5034"/>
      </dsp:txXfrm>
    </dsp:sp>
    <dsp:sp modelId="{67D12728-FF09-4A29-91A0-A66EF56D940F}">
      <dsp:nvSpPr>
        <dsp:cNvPr id="0" name=""/>
        <dsp:cNvSpPr/>
      </dsp:nvSpPr>
      <dsp:spPr>
        <a:xfrm>
          <a:off x="3965227" y="1817406"/>
          <a:ext cx="2188904" cy="1313342"/>
        </a:xfrm>
        <a:prstGeom prst="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258" tIns="112586" rIns="107258" bIns="112586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i-NZ" sz="1500" b="1" kern="1200" dirty="0"/>
            <a:t>Schedule 2: </a:t>
          </a:r>
          <a:r>
            <a:rPr lang="mi-NZ" sz="1500" kern="1200" dirty="0"/>
            <a:t>Incorporation by reference - Stats NZ</a:t>
          </a:r>
          <a:endParaRPr lang="en-US" sz="1500" kern="1200" dirty="0"/>
        </a:p>
      </dsp:txBody>
      <dsp:txXfrm>
        <a:off x="3965227" y="1817406"/>
        <a:ext cx="2188904" cy="1313342"/>
      </dsp:txXfrm>
    </dsp:sp>
    <dsp:sp modelId="{144EA55B-266E-4025-8F9D-B4D2F98AE46D}">
      <dsp:nvSpPr>
        <dsp:cNvPr id="0" name=""/>
        <dsp:cNvSpPr/>
      </dsp:nvSpPr>
      <dsp:spPr>
        <a:xfrm>
          <a:off x="6657580" y="1817406"/>
          <a:ext cx="2188904" cy="1313342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258" tIns="112586" rIns="107258" bIns="112586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i-NZ" sz="1500" b="1" kern="1200" dirty="0"/>
            <a:t>Schedule 3</a:t>
          </a:r>
          <a:r>
            <a:rPr lang="mi-NZ" sz="1500" kern="1200" dirty="0"/>
            <a:t>: Commencement of budgetary reporting</a:t>
          </a:r>
          <a:endParaRPr lang="en-US" sz="1500" kern="1200" dirty="0"/>
        </a:p>
      </dsp:txBody>
      <dsp:txXfrm>
        <a:off x="6657580" y="1817406"/>
        <a:ext cx="2188904" cy="13133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65A35E-A2D2-47C9-A495-705D0AC1209C}">
      <dsp:nvSpPr>
        <dsp:cNvPr id="0" name=""/>
        <dsp:cNvSpPr/>
      </dsp:nvSpPr>
      <dsp:spPr>
        <a:xfrm>
          <a:off x="0" y="0"/>
          <a:ext cx="10119359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5C1F7F-7B94-4A33-BD2F-EEE8C314D32F}">
      <dsp:nvSpPr>
        <dsp:cNvPr id="0" name=""/>
        <dsp:cNvSpPr/>
      </dsp:nvSpPr>
      <dsp:spPr>
        <a:xfrm>
          <a:off x="0" y="0"/>
          <a:ext cx="2023872" cy="3131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i-NZ" sz="2700" b="1" kern="1200"/>
            <a:t>Schedule 1 and 3 – Timeframes: </a:t>
          </a:r>
          <a:endParaRPr lang="en-US" sz="2700" kern="1200"/>
        </a:p>
      </dsp:txBody>
      <dsp:txXfrm>
        <a:off x="0" y="0"/>
        <a:ext cx="2023872" cy="3131364"/>
      </dsp:txXfrm>
    </dsp:sp>
    <dsp:sp modelId="{E052B836-8236-4CE4-BE44-D5A5CAE314FB}">
      <dsp:nvSpPr>
        <dsp:cNvPr id="0" name=""/>
        <dsp:cNvSpPr/>
      </dsp:nvSpPr>
      <dsp:spPr>
        <a:xfrm>
          <a:off x="2175662" y="36810"/>
          <a:ext cx="7943697" cy="7362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i-NZ" sz="2000" kern="1200" dirty="0"/>
            <a:t>Persistent poverty primary measure - commencing </a:t>
          </a:r>
          <a:r>
            <a:rPr lang="mi-NZ" sz="2000" kern="1200" dirty="0">
              <a:highlight>
                <a:srgbClr val="FFFF00"/>
              </a:highlight>
            </a:rPr>
            <a:t>1 July 2025</a:t>
          </a:r>
          <a:endParaRPr lang="en-US" sz="2000" kern="1200" dirty="0">
            <a:highlight>
              <a:srgbClr val="FFFF00"/>
            </a:highlight>
          </a:endParaRPr>
        </a:p>
      </dsp:txBody>
      <dsp:txXfrm>
        <a:off x="2175662" y="36810"/>
        <a:ext cx="7943697" cy="736206"/>
      </dsp:txXfrm>
    </dsp:sp>
    <dsp:sp modelId="{AE22C85E-3B52-42C0-8323-D332068B2CEE}">
      <dsp:nvSpPr>
        <dsp:cNvPr id="0" name=""/>
        <dsp:cNvSpPr/>
      </dsp:nvSpPr>
      <dsp:spPr>
        <a:xfrm>
          <a:off x="2023872" y="773017"/>
          <a:ext cx="809548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C4479C2-D5C9-4D55-8847-A9C54CD6A379}">
      <dsp:nvSpPr>
        <dsp:cNvPr id="0" name=""/>
        <dsp:cNvSpPr/>
      </dsp:nvSpPr>
      <dsp:spPr>
        <a:xfrm>
          <a:off x="2175662" y="809827"/>
          <a:ext cx="7943697" cy="7362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i-NZ" sz="2000" kern="1200" dirty="0"/>
            <a:t>Targets and reports (General – after </a:t>
          </a:r>
          <a:r>
            <a:rPr lang="mi-NZ" sz="2000" kern="1200" dirty="0">
              <a:highlight>
                <a:srgbClr val="FFFF00"/>
              </a:highlight>
            </a:rPr>
            <a:t>2018/19</a:t>
          </a:r>
          <a:r>
            <a:rPr lang="mi-NZ" sz="2000" kern="1200" dirty="0"/>
            <a:t>; Persistent Poverty </a:t>
          </a:r>
          <a:r>
            <a:rPr lang="mi-NZ" sz="2000" kern="1200" dirty="0">
              <a:highlight>
                <a:srgbClr val="FFFF00"/>
              </a:highlight>
            </a:rPr>
            <a:t>2025/26</a:t>
          </a:r>
          <a:r>
            <a:rPr lang="mi-NZ" sz="2000" kern="1200" dirty="0"/>
            <a:t>)</a:t>
          </a:r>
          <a:endParaRPr lang="en-US" sz="2000" kern="1200" dirty="0"/>
        </a:p>
      </dsp:txBody>
      <dsp:txXfrm>
        <a:off x="2175662" y="809827"/>
        <a:ext cx="7943697" cy="736206"/>
      </dsp:txXfrm>
    </dsp:sp>
    <dsp:sp modelId="{FB9CE47D-86CC-49FD-8D8B-17124F594640}">
      <dsp:nvSpPr>
        <dsp:cNvPr id="0" name=""/>
        <dsp:cNvSpPr/>
      </dsp:nvSpPr>
      <dsp:spPr>
        <a:xfrm>
          <a:off x="2023872" y="1546034"/>
          <a:ext cx="809548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4514C66-1E98-4A3F-88F6-010AC7A20E65}">
      <dsp:nvSpPr>
        <dsp:cNvPr id="0" name=""/>
        <dsp:cNvSpPr/>
      </dsp:nvSpPr>
      <dsp:spPr>
        <a:xfrm>
          <a:off x="2175662" y="1582844"/>
          <a:ext cx="7943697" cy="7362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i-NZ" sz="2000" b="0" kern="1200" dirty="0"/>
            <a:t>CPRIs and monitoring reports  </a:t>
          </a:r>
          <a:r>
            <a:rPr lang="mi-NZ" sz="2000" kern="1200" dirty="0"/>
            <a:t>- after the first full year of the adoption of the </a:t>
          </a:r>
          <a:r>
            <a:rPr lang="mi-NZ" sz="2000" kern="1200" dirty="0">
              <a:highlight>
                <a:srgbClr val="FFFF00"/>
              </a:highlight>
            </a:rPr>
            <a:t>Child Wellbeing Strategy</a:t>
          </a:r>
          <a:endParaRPr lang="en-US" sz="2000" kern="1200" dirty="0">
            <a:highlight>
              <a:srgbClr val="FFFF00"/>
            </a:highlight>
          </a:endParaRPr>
        </a:p>
      </dsp:txBody>
      <dsp:txXfrm>
        <a:off x="2175662" y="1582844"/>
        <a:ext cx="7943697" cy="736206"/>
      </dsp:txXfrm>
    </dsp:sp>
    <dsp:sp modelId="{C58C4845-0ADE-4B9A-B5C6-A7989F74A752}">
      <dsp:nvSpPr>
        <dsp:cNvPr id="0" name=""/>
        <dsp:cNvSpPr/>
      </dsp:nvSpPr>
      <dsp:spPr>
        <a:xfrm>
          <a:off x="2023872" y="2319051"/>
          <a:ext cx="809548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0F1F92A-0808-4073-B855-FCCEE29FCD38}">
      <dsp:nvSpPr>
        <dsp:cNvPr id="0" name=""/>
        <dsp:cNvSpPr/>
      </dsp:nvSpPr>
      <dsp:spPr>
        <a:xfrm>
          <a:off x="2175662" y="2355862"/>
          <a:ext cx="7943697" cy="7362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i-NZ" sz="2000" kern="1200" dirty="0"/>
            <a:t>Budgetary reporting for year commencing </a:t>
          </a:r>
          <a:r>
            <a:rPr lang="mi-NZ" sz="2000" kern="1200" dirty="0">
              <a:highlight>
                <a:srgbClr val="FFFF00"/>
              </a:highlight>
            </a:rPr>
            <a:t>1 July 2019, contingent on targets being set</a:t>
          </a:r>
          <a:endParaRPr lang="en-US" sz="2000" kern="1200" dirty="0">
            <a:highlight>
              <a:srgbClr val="FFFF00"/>
            </a:highlight>
          </a:endParaRPr>
        </a:p>
      </dsp:txBody>
      <dsp:txXfrm>
        <a:off x="2175662" y="2355862"/>
        <a:ext cx="7943697" cy="736206"/>
      </dsp:txXfrm>
    </dsp:sp>
    <dsp:sp modelId="{5E507C3C-C115-40C9-9BAA-563D0DA675F7}">
      <dsp:nvSpPr>
        <dsp:cNvPr id="0" name=""/>
        <dsp:cNvSpPr/>
      </dsp:nvSpPr>
      <dsp:spPr>
        <a:xfrm>
          <a:off x="2023872" y="3092069"/>
          <a:ext cx="809548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DE04D6-1F7E-495F-AB9F-C924C20A87B1}">
      <dsp:nvSpPr>
        <dsp:cNvPr id="0" name=""/>
        <dsp:cNvSpPr/>
      </dsp:nvSpPr>
      <dsp:spPr>
        <a:xfrm>
          <a:off x="0" y="0"/>
          <a:ext cx="1011935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82AF32F-964C-4E2A-85BC-1DD623530A75}">
      <dsp:nvSpPr>
        <dsp:cNvPr id="0" name=""/>
        <dsp:cNvSpPr/>
      </dsp:nvSpPr>
      <dsp:spPr>
        <a:xfrm>
          <a:off x="0" y="0"/>
          <a:ext cx="10119359" cy="782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3400" kern="1200"/>
            <a:t>Child Poverty Act 2010 in effect at the time of EAG work</a:t>
          </a:r>
          <a:endParaRPr lang="en-US" sz="3400" kern="1200"/>
        </a:p>
      </dsp:txBody>
      <dsp:txXfrm>
        <a:off x="0" y="0"/>
        <a:ext cx="10119359" cy="782841"/>
      </dsp:txXfrm>
    </dsp:sp>
    <dsp:sp modelId="{37CE8150-FBB1-43F2-A380-A9DB066A0A39}">
      <dsp:nvSpPr>
        <dsp:cNvPr id="0" name=""/>
        <dsp:cNvSpPr/>
      </dsp:nvSpPr>
      <dsp:spPr>
        <a:xfrm>
          <a:off x="0" y="782840"/>
          <a:ext cx="10119359" cy="0"/>
        </a:xfrm>
        <a:prstGeom prst="lin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C729919-F404-454B-8393-0B33DAE79411}">
      <dsp:nvSpPr>
        <dsp:cNvPr id="0" name=""/>
        <dsp:cNvSpPr/>
      </dsp:nvSpPr>
      <dsp:spPr>
        <a:xfrm>
          <a:off x="0" y="782841"/>
          <a:ext cx="10119359" cy="782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3400" kern="1200"/>
            <a:t>First of its kind </a:t>
          </a:r>
          <a:endParaRPr lang="en-US" sz="3400" kern="1200"/>
        </a:p>
      </dsp:txBody>
      <dsp:txXfrm>
        <a:off x="0" y="782841"/>
        <a:ext cx="10119359" cy="782841"/>
      </dsp:txXfrm>
    </dsp:sp>
    <dsp:sp modelId="{7D287B69-0D24-4E23-819B-4590B4ADA334}">
      <dsp:nvSpPr>
        <dsp:cNvPr id="0" name=""/>
        <dsp:cNvSpPr/>
      </dsp:nvSpPr>
      <dsp:spPr>
        <a:xfrm>
          <a:off x="0" y="1565681"/>
          <a:ext cx="10119359" cy="0"/>
        </a:xfrm>
        <a:prstGeom prst="lin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69D9D8C-89A9-4C76-808D-5EFFDA9E2D3C}">
      <dsp:nvSpPr>
        <dsp:cNvPr id="0" name=""/>
        <dsp:cNvSpPr/>
      </dsp:nvSpPr>
      <dsp:spPr>
        <a:xfrm>
          <a:off x="0" y="1565682"/>
          <a:ext cx="10119359" cy="782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3400" kern="1200"/>
            <a:t>Important legislative precedent</a:t>
          </a:r>
          <a:endParaRPr lang="en-US" sz="3400" kern="1200"/>
        </a:p>
      </dsp:txBody>
      <dsp:txXfrm>
        <a:off x="0" y="1565682"/>
        <a:ext cx="10119359" cy="782841"/>
      </dsp:txXfrm>
    </dsp:sp>
    <dsp:sp modelId="{8A37B0B2-4B8C-41ED-A2E3-9F70FFDDDF9D}">
      <dsp:nvSpPr>
        <dsp:cNvPr id="0" name=""/>
        <dsp:cNvSpPr/>
      </dsp:nvSpPr>
      <dsp:spPr>
        <a:xfrm>
          <a:off x="0" y="2348523"/>
          <a:ext cx="10119359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E651737-CAAE-4913-8B40-4EAF2A1F570C}">
      <dsp:nvSpPr>
        <dsp:cNvPr id="0" name=""/>
        <dsp:cNvSpPr/>
      </dsp:nvSpPr>
      <dsp:spPr>
        <a:xfrm>
          <a:off x="0" y="2348523"/>
          <a:ext cx="10119359" cy="782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3400" kern="1200" dirty="0"/>
            <a:t>Important policy lessons to be learned</a:t>
          </a:r>
          <a:endParaRPr lang="en-US" sz="3400" kern="1200" dirty="0"/>
        </a:p>
      </dsp:txBody>
      <dsp:txXfrm>
        <a:off x="0" y="2348523"/>
        <a:ext cx="10119359" cy="78284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A6B0FC-12C8-4B3B-A5FA-F76E7F6FAAA4}">
      <dsp:nvSpPr>
        <dsp:cNvPr id="0" name=""/>
        <dsp:cNvSpPr/>
      </dsp:nvSpPr>
      <dsp:spPr>
        <a:xfrm>
          <a:off x="0" y="1528"/>
          <a:ext cx="1011935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C50F03-50A2-444C-98BF-AE5BFBFDA59F}">
      <dsp:nvSpPr>
        <dsp:cNvPr id="0" name=""/>
        <dsp:cNvSpPr/>
      </dsp:nvSpPr>
      <dsp:spPr>
        <a:xfrm>
          <a:off x="0" y="1528"/>
          <a:ext cx="10119359" cy="521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400" kern="1200"/>
            <a:t>1997 – election of Blair/Brown Labour Government – CP rates at 33% AHC – 3 times the rate in 1979</a:t>
          </a:r>
          <a:endParaRPr lang="en-US" sz="1400" kern="1200"/>
        </a:p>
      </dsp:txBody>
      <dsp:txXfrm>
        <a:off x="0" y="1528"/>
        <a:ext cx="10119359" cy="521384"/>
      </dsp:txXfrm>
    </dsp:sp>
    <dsp:sp modelId="{136FB969-714A-44EC-9312-01BF94F6A1DF}">
      <dsp:nvSpPr>
        <dsp:cNvPr id="0" name=""/>
        <dsp:cNvSpPr/>
      </dsp:nvSpPr>
      <dsp:spPr>
        <a:xfrm>
          <a:off x="0" y="522913"/>
          <a:ext cx="1011935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4F6D92-0D7A-4E5D-9235-4C1FE3F57B5D}">
      <dsp:nvSpPr>
        <dsp:cNvPr id="0" name=""/>
        <dsp:cNvSpPr/>
      </dsp:nvSpPr>
      <dsp:spPr>
        <a:xfrm>
          <a:off x="0" y="522913"/>
          <a:ext cx="10119359" cy="521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400" kern="1200"/>
            <a:t>Reducing child poverty a policy priority – political commitment to reduce CP by 25% by 2005; by 50% by 2010 and eradicate by 2020</a:t>
          </a:r>
          <a:endParaRPr lang="en-US" sz="1400" kern="1200"/>
        </a:p>
      </dsp:txBody>
      <dsp:txXfrm>
        <a:off x="0" y="522913"/>
        <a:ext cx="10119359" cy="521384"/>
      </dsp:txXfrm>
    </dsp:sp>
    <dsp:sp modelId="{E3ECCF4B-706F-4ED8-B4ED-8F61B0189A07}">
      <dsp:nvSpPr>
        <dsp:cNvPr id="0" name=""/>
        <dsp:cNvSpPr/>
      </dsp:nvSpPr>
      <dsp:spPr>
        <a:xfrm>
          <a:off x="0" y="1044297"/>
          <a:ext cx="1011935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E5885B-7E10-499B-83DA-348530A675FE}">
      <dsp:nvSpPr>
        <dsp:cNvPr id="0" name=""/>
        <dsp:cNvSpPr/>
      </dsp:nvSpPr>
      <dsp:spPr>
        <a:xfrm>
          <a:off x="0" y="1044297"/>
          <a:ext cx="10119359" cy="521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400" kern="1200"/>
            <a:t>Introduction of Child Tax Credit</a:t>
          </a:r>
          <a:endParaRPr lang="en-US" sz="1400" kern="1200"/>
        </a:p>
      </dsp:txBody>
      <dsp:txXfrm>
        <a:off x="0" y="1044297"/>
        <a:ext cx="10119359" cy="521384"/>
      </dsp:txXfrm>
    </dsp:sp>
    <dsp:sp modelId="{F6F0F647-0585-439A-B682-0BC8A871C729}">
      <dsp:nvSpPr>
        <dsp:cNvPr id="0" name=""/>
        <dsp:cNvSpPr/>
      </dsp:nvSpPr>
      <dsp:spPr>
        <a:xfrm>
          <a:off x="0" y="1565682"/>
          <a:ext cx="10119359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19AEFA-FF61-4F35-9AB3-01CA4E15C9A0}">
      <dsp:nvSpPr>
        <dsp:cNvPr id="0" name=""/>
        <dsp:cNvSpPr/>
      </dsp:nvSpPr>
      <dsp:spPr>
        <a:xfrm>
          <a:off x="0" y="1565682"/>
          <a:ext cx="10119359" cy="521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400" kern="1200"/>
            <a:t>Introduction of target-based service agreements between Treasury and departments</a:t>
          </a:r>
          <a:endParaRPr lang="en-US" sz="1400" kern="1200"/>
        </a:p>
      </dsp:txBody>
      <dsp:txXfrm>
        <a:off x="0" y="1565682"/>
        <a:ext cx="10119359" cy="521384"/>
      </dsp:txXfrm>
    </dsp:sp>
    <dsp:sp modelId="{41838CC9-08F4-4D4A-AF3F-995A9D4C5B45}">
      <dsp:nvSpPr>
        <dsp:cNvPr id="0" name=""/>
        <dsp:cNvSpPr/>
      </dsp:nvSpPr>
      <dsp:spPr>
        <a:xfrm>
          <a:off x="0" y="2087066"/>
          <a:ext cx="10119359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F48AE0-5021-4D94-9549-F5815849E3D9}">
      <dsp:nvSpPr>
        <dsp:cNvPr id="0" name=""/>
        <dsp:cNvSpPr/>
      </dsp:nvSpPr>
      <dsp:spPr>
        <a:xfrm>
          <a:off x="0" y="2087066"/>
          <a:ext cx="10119359" cy="521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400" kern="1200"/>
            <a:t>Progress stalled in 2004 – corresponded with sharp rise in CPI</a:t>
          </a:r>
          <a:endParaRPr lang="en-US" sz="1400" kern="1200"/>
        </a:p>
      </dsp:txBody>
      <dsp:txXfrm>
        <a:off x="0" y="2087066"/>
        <a:ext cx="10119359" cy="521384"/>
      </dsp:txXfrm>
    </dsp:sp>
    <dsp:sp modelId="{56F579D5-EDE4-4508-8CE9-1D8DE2B22841}">
      <dsp:nvSpPr>
        <dsp:cNvPr id="0" name=""/>
        <dsp:cNvSpPr/>
      </dsp:nvSpPr>
      <dsp:spPr>
        <a:xfrm>
          <a:off x="0" y="2608450"/>
          <a:ext cx="1011935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706A07-19EB-49E7-92A8-FF30EFF5004F}">
      <dsp:nvSpPr>
        <dsp:cNvPr id="0" name=""/>
        <dsp:cNvSpPr/>
      </dsp:nvSpPr>
      <dsp:spPr>
        <a:xfrm>
          <a:off x="0" y="2608450"/>
          <a:ext cx="10119359" cy="521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400" b="1" kern="1200" dirty="0"/>
            <a:t>First systemic measure: </a:t>
          </a:r>
          <a:r>
            <a:rPr lang="en-NZ" sz="1400" kern="1200" dirty="0"/>
            <a:t>Establishment of Child Poverty Unit in 2007 – sponsored by Treasury and DWP, located initially in DCSF and then DE</a:t>
          </a:r>
          <a:endParaRPr lang="en-US" sz="1400" kern="1200" dirty="0"/>
        </a:p>
      </dsp:txBody>
      <dsp:txXfrm>
        <a:off x="0" y="2608450"/>
        <a:ext cx="10119359" cy="5213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51AA5-483B-4596-8881-498853E9B4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0AE872-8F8A-4CC6-901A-0910ADBBED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06729-B363-4EFC-80E3-012A360D2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C0450-8D99-465C-BF04-C92940B18C2A}" type="datetimeFigureOut">
              <a:rPr lang="en-NZ" smtClean="0"/>
              <a:t>4/03/2019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5FA07-F668-4DFF-B58C-4B39D517C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D47FC5-A339-4F7C-96E2-06F4D4D8D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2104-D5B9-4D0B-9C7C-37B951F9B88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6449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9E34B-A2A7-4727-9589-397B016C6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D14BCF-B9DE-4287-A441-8F413C0C94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351163-47C2-409C-98CA-D51244076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C0450-8D99-465C-BF04-C92940B18C2A}" type="datetimeFigureOut">
              <a:rPr lang="en-NZ" smtClean="0"/>
              <a:t>4/03/2019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B8092D-BFC6-41DE-B290-D8A268A3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1C227-FB82-4E2D-9D6D-1A72C04E2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2104-D5B9-4D0B-9C7C-37B951F9B88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66762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F81056-A869-4514-9263-1CBEB53DC1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5B2697-6E7C-4DD2-94B7-6D728F37BE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5D454F-D8DF-499F-A274-74733C146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C0450-8D99-465C-BF04-C92940B18C2A}" type="datetimeFigureOut">
              <a:rPr lang="en-NZ" smtClean="0"/>
              <a:t>4/03/2019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8FE67-8537-44EA-B399-4C6A1835E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E06F3F-4A1E-453F-96B4-FA1A7092C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2104-D5B9-4D0B-9C7C-37B951F9B88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4557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54867-7BE4-452F-9DAB-E264C0BC0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B86E9-C283-49A8-BB2C-BDDB06A26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28462-43B6-47B6-84C3-263CC568F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C0450-8D99-465C-BF04-C92940B18C2A}" type="datetimeFigureOut">
              <a:rPr lang="en-NZ" smtClean="0"/>
              <a:t>4/03/2019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CF5B0-FE19-4DCA-B1BF-5CCE3430A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34A5B-0824-42C9-BBC2-80E7CAC90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2104-D5B9-4D0B-9C7C-37B951F9B88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809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39C5B-534A-4024-8565-D4CFA7182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C3E18D-5D0D-49E2-8C9C-73FB2AE5D5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9C0982-9D35-4D05-8497-94F34AC0C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C0450-8D99-465C-BF04-C92940B18C2A}" type="datetimeFigureOut">
              <a:rPr lang="en-NZ" smtClean="0"/>
              <a:t>4/03/2019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E79851-DB20-4167-BF60-ADC6C0024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9BE8B-28E4-4394-A7A5-088CE9BF1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2104-D5B9-4D0B-9C7C-37B951F9B88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92500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49FDD-E4FC-4104-8086-135711138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93F4B-327A-4105-964E-650477F531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C92795-D2CB-48C9-AF77-AC98E044F4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8D6B8E-35E3-49A6-8787-2A12DE5B4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C0450-8D99-465C-BF04-C92940B18C2A}" type="datetimeFigureOut">
              <a:rPr lang="en-NZ" smtClean="0"/>
              <a:t>4/03/2019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82465-116B-4FD8-B4CD-A77F66B56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2D1D32-8D64-4E66-B33F-70CDD5C31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2104-D5B9-4D0B-9C7C-37B951F9B88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0131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734FA-48CD-4F05-AD44-69665B20E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074C20-ED21-4172-8AC4-FD0CDFF19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F1EFA7-75AE-4B15-838D-F7B43B12CF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626EBA-44B7-4D1C-8F9A-EEFE4F1ACD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3B523C-14C8-4583-AB7D-0BA355D517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1A8858-818E-4F69-9C20-C7E3B5BCE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C0450-8D99-465C-BF04-C92940B18C2A}" type="datetimeFigureOut">
              <a:rPr lang="en-NZ" smtClean="0"/>
              <a:t>4/03/2019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8A9365-D047-4CAF-95B5-21BDA903D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5200C2-09ED-4AF0-A22D-9C6170F46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2104-D5B9-4D0B-9C7C-37B951F9B88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78333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91E2D-4946-498B-9C0A-A80789254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5A0F81-2E0C-435C-B3C7-5362D1CCF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C0450-8D99-465C-BF04-C92940B18C2A}" type="datetimeFigureOut">
              <a:rPr lang="en-NZ" smtClean="0"/>
              <a:t>4/03/2019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C8BB7A-1873-43CF-BA09-109C3954F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45A3B6-BEC5-4110-942C-2C818E0CC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2104-D5B9-4D0B-9C7C-37B951F9B88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2247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E29AC8-A89C-48B7-B705-6ADC41459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C0450-8D99-465C-BF04-C92940B18C2A}" type="datetimeFigureOut">
              <a:rPr lang="en-NZ" smtClean="0"/>
              <a:t>4/03/2019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30BCAF-A1CF-4899-A630-56B8D247A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740B0C-6910-406A-99DF-9FD91B137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2104-D5B9-4D0B-9C7C-37B951F9B88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26581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83C9-D35C-4588-83F4-B7591C10D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FA517-DD19-4841-A2B2-93EE6FD21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93403D-AE49-4442-AAE3-7274FE2882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BD49D4-1FFD-4193-AFFF-A00F11B3A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C0450-8D99-465C-BF04-C92940B18C2A}" type="datetimeFigureOut">
              <a:rPr lang="en-NZ" smtClean="0"/>
              <a:t>4/03/2019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A59CAE-6348-4348-969A-2435A0A61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3AF832-C773-4D53-B303-A029CCC76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2104-D5B9-4D0B-9C7C-37B951F9B88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27064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F3923-D14E-4904-A636-28AE069B2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BDDE81-E952-4C5F-9FE6-815DCF6053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80FE2D-0698-420D-9EE5-4BBB01C0BF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CFCAB6-C71A-4554-9446-05B04A79B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C0450-8D99-465C-BF04-C92940B18C2A}" type="datetimeFigureOut">
              <a:rPr lang="en-NZ" smtClean="0"/>
              <a:t>4/03/2019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1F413A-5D10-44C2-A78C-FAC744F8F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EA40C6-793C-4C13-A707-771FE27BD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2104-D5B9-4D0B-9C7C-37B951F9B88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34726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6E7D45-223A-4F83-9643-5F4BFD7C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8A3C38-99A8-4061-945F-BC415E16BC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C1869-DFE5-4CC0-BE92-A0BE2E1A59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C0450-8D99-465C-BF04-C92940B18C2A}" type="datetimeFigureOut">
              <a:rPr lang="en-NZ" smtClean="0"/>
              <a:t>4/03/2019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BD7F7-2A3F-4131-B2B2-ABB98C5E1C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2C26E-46D6-4890-9118-32C068BAA0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72104-D5B9-4D0B-9C7C-37B951F9B88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27220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90572" cy="6858000"/>
          </a:xfrm>
          <a:prstGeom prst="rect">
            <a:avLst/>
          </a:prstGeom>
          <a:gradFill>
            <a:gsLst>
              <a:gs pos="0">
                <a:srgbClr val="00B0F0">
                  <a:lumMod val="90000"/>
                </a:srgbClr>
              </a:gs>
              <a:gs pos="25000">
                <a:srgbClr val="00B0F0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4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CB9F5A7-E066-4D94-87EF-ED57822D29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79" y="2053641"/>
            <a:ext cx="3669161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Child Poverty Reduction Act and its ramifications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DDB4B2-0118-4A0D-98BE-92E0CA0BA7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algn="l"/>
            <a:r>
              <a:rPr lang="en-US" dirty="0">
                <a:solidFill>
                  <a:srgbClr val="000000"/>
                </a:solidFill>
              </a:rPr>
              <a:t>Child Poverty Action Group </a:t>
            </a:r>
          </a:p>
          <a:p>
            <a:pPr algn="l"/>
            <a:r>
              <a:rPr lang="en-US" dirty="0">
                <a:solidFill>
                  <a:srgbClr val="000000"/>
                </a:solidFill>
              </a:rPr>
              <a:t>Guest Seminar</a:t>
            </a:r>
          </a:p>
          <a:p>
            <a:pPr algn="l"/>
            <a:endParaRPr lang="en-US" dirty="0">
              <a:solidFill>
                <a:srgbClr val="000000"/>
              </a:solidFill>
            </a:endParaRPr>
          </a:p>
          <a:p>
            <a:pPr algn="l"/>
            <a:r>
              <a:rPr lang="en-US" dirty="0">
                <a:solidFill>
                  <a:srgbClr val="000000"/>
                </a:solidFill>
              </a:rPr>
              <a:t>7 March 2019, University of Auckland (Wellington Office)</a:t>
            </a:r>
            <a:r>
              <a:rPr lang="en-NZ" dirty="0">
                <a:solidFill>
                  <a:srgbClr val="000000"/>
                </a:solidFill>
              </a:rPr>
              <a:t> </a:t>
            </a:r>
          </a:p>
          <a:p>
            <a:pPr algn="l"/>
            <a:endParaRPr lang="en-NZ" dirty="0">
              <a:solidFill>
                <a:srgbClr val="000000"/>
              </a:solidFill>
            </a:endParaRPr>
          </a:p>
          <a:p>
            <a:pPr algn="l"/>
            <a:r>
              <a:rPr lang="en-NZ" dirty="0">
                <a:solidFill>
                  <a:srgbClr val="000000"/>
                </a:solidFill>
              </a:rPr>
              <a:t>John Hancock</a:t>
            </a:r>
          </a:p>
          <a:p>
            <a:pPr algn="l"/>
            <a:r>
              <a:rPr lang="en-NZ" dirty="0">
                <a:solidFill>
                  <a:srgbClr val="000000"/>
                </a:solidFill>
              </a:rPr>
              <a:t>Senior Legal Adviser</a:t>
            </a:r>
          </a:p>
          <a:p>
            <a:pPr algn="l"/>
            <a:r>
              <a:rPr lang="en-NZ" dirty="0">
                <a:solidFill>
                  <a:srgbClr val="000000"/>
                </a:solidFill>
              </a:rPr>
              <a:t>Human Rights Commission</a:t>
            </a:r>
            <a:endParaRPr lang="en-US" dirty="0">
              <a:solidFill>
                <a:srgbClr val="000000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455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3365075-B7F2-42BD-9FE6-02EEB064C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NZ" dirty="0">
                <a:solidFill>
                  <a:srgbClr val="FFFFFF"/>
                </a:solidFill>
              </a:rPr>
              <a:t>Part 2 of the Act: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465FC-C436-408B-97E4-15D5F0A76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NZ" sz="2400" b="1" dirty="0">
                <a:solidFill>
                  <a:srgbClr val="000000"/>
                </a:solidFill>
              </a:rPr>
              <a:t>Sections 30-37</a:t>
            </a:r>
          </a:p>
          <a:p>
            <a:r>
              <a:rPr lang="en-NZ" sz="2400" dirty="0">
                <a:solidFill>
                  <a:srgbClr val="000000"/>
                </a:solidFill>
              </a:rPr>
              <a:t>Annual report prepared by </a:t>
            </a:r>
            <a:r>
              <a:rPr lang="en-NZ" sz="2400" dirty="0">
                <a:solidFill>
                  <a:srgbClr val="000000"/>
                </a:solidFill>
                <a:highlight>
                  <a:srgbClr val="FFFF00"/>
                </a:highlight>
              </a:rPr>
              <a:t>Stats NZ</a:t>
            </a:r>
          </a:p>
          <a:p>
            <a:r>
              <a:rPr lang="en-NZ" sz="2400" dirty="0">
                <a:solidFill>
                  <a:srgbClr val="000000"/>
                </a:solidFill>
                <a:highlight>
                  <a:srgbClr val="FFFF00"/>
                </a:highlight>
              </a:rPr>
              <a:t>Primary measures</a:t>
            </a:r>
          </a:p>
          <a:p>
            <a:r>
              <a:rPr lang="en-NZ" sz="2400" dirty="0">
                <a:solidFill>
                  <a:srgbClr val="000000"/>
                </a:solidFill>
                <a:highlight>
                  <a:srgbClr val="FFFF00"/>
                </a:highlight>
              </a:rPr>
              <a:t>“identified populations” </a:t>
            </a:r>
            <a:r>
              <a:rPr lang="en-NZ" sz="2400" dirty="0">
                <a:solidFill>
                  <a:srgbClr val="000000"/>
                </a:solidFill>
              </a:rPr>
              <a:t>(s 32(2)) – </a:t>
            </a:r>
            <a:r>
              <a:rPr lang="en-NZ" sz="2400" dirty="0">
                <a:solidFill>
                  <a:srgbClr val="000000"/>
                </a:solidFill>
                <a:highlight>
                  <a:srgbClr val="FFFF00"/>
                </a:highlight>
              </a:rPr>
              <a:t>Māori children </a:t>
            </a:r>
            <a:r>
              <a:rPr lang="en-NZ" sz="2400" dirty="0">
                <a:solidFill>
                  <a:srgbClr val="000000"/>
                </a:solidFill>
              </a:rPr>
              <a:t>and others identified by Stats NZ to “help achieve Act’s purpose” -  </a:t>
            </a:r>
            <a:r>
              <a:rPr lang="en-NZ" sz="2400" dirty="0">
                <a:solidFill>
                  <a:srgbClr val="000000"/>
                </a:solidFill>
                <a:highlight>
                  <a:srgbClr val="FFFF00"/>
                </a:highlight>
              </a:rPr>
              <a:t>Pacific children, disabled children, and children with a disabled parent, guardian, or caregiver </a:t>
            </a:r>
            <a:r>
              <a:rPr lang="en-NZ" sz="2400" dirty="0">
                <a:solidFill>
                  <a:srgbClr val="000000"/>
                </a:solidFill>
              </a:rPr>
              <a:t>(s 32(4)</a:t>
            </a:r>
          </a:p>
          <a:p>
            <a:r>
              <a:rPr lang="mi-NZ" sz="2400" dirty="0">
                <a:solidFill>
                  <a:srgbClr val="000000"/>
                </a:solidFill>
              </a:rPr>
              <a:t>S</a:t>
            </a:r>
            <a:r>
              <a:rPr lang="en-NZ" sz="2400" dirty="0">
                <a:solidFill>
                  <a:srgbClr val="000000"/>
                </a:solidFill>
              </a:rPr>
              <a:t>tats NZ must consult with CE of MSD</a:t>
            </a:r>
          </a:p>
          <a:p>
            <a:r>
              <a:rPr lang="mi-NZ" sz="2400" dirty="0">
                <a:solidFill>
                  <a:srgbClr val="000000"/>
                </a:solidFill>
              </a:rPr>
              <a:t>M</a:t>
            </a:r>
            <a:r>
              <a:rPr lang="en-NZ" sz="2400" dirty="0" err="1">
                <a:solidFill>
                  <a:srgbClr val="000000"/>
                </a:solidFill>
              </a:rPr>
              <a:t>inister</a:t>
            </a:r>
            <a:r>
              <a:rPr lang="en-NZ" sz="2400" dirty="0">
                <a:solidFill>
                  <a:srgbClr val="000000"/>
                </a:solidFill>
              </a:rPr>
              <a:t> must present report to House</a:t>
            </a:r>
          </a:p>
        </p:txBody>
      </p:sp>
    </p:spTree>
    <p:extLst>
      <p:ext uri="{BB962C8B-B14F-4D97-AF65-F5344CB8AC3E}">
        <p14:creationId xmlns:p14="http://schemas.microsoft.com/office/powerpoint/2010/main" val="861671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5773BE9-E704-45CF-AD03-55B7FD6EB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mi-NZ" sz="3700">
                <a:solidFill>
                  <a:srgbClr val="FFFFFF"/>
                </a:solidFill>
              </a:rPr>
              <a:t>Part 2 of the Act: Child Poverty Reduction Indicators</a:t>
            </a:r>
            <a:endParaRPr lang="en-NZ" sz="37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BDA03-7BB0-4D03-A453-30450AF76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mi-NZ" sz="1700" b="1" dirty="0">
                <a:solidFill>
                  <a:srgbClr val="000000"/>
                </a:solidFill>
              </a:rPr>
              <a:t>Sections 38-47</a:t>
            </a:r>
          </a:p>
          <a:p>
            <a:pPr marL="0" indent="0">
              <a:buNone/>
            </a:pPr>
            <a:r>
              <a:rPr lang="mi-NZ" sz="1700" dirty="0">
                <a:solidFill>
                  <a:srgbClr val="000000"/>
                </a:solidFill>
              </a:rPr>
              <a:t>Duty on Minister to </a:t>
            </a:r>
            <a:r>
              <a:rPr lang="mi-NZ" sz="1700" dirty="0">
                <a:solidFill>
                  <a:srgbClr val="000000"/>
                </a:solidFill>
                <a:highlight>
                  <a:srgbClr val="FFFF00"/>
                </a:highlight>
              </a:rPr>
              <a:t>“identify” child poverty reduction indicators</a:t>
            </a:r>
            <a:r>
              <a:rPr lang="mi-NZ" sz="1700" dirty="0">
                <a:solidFill>
                  <a:srgbClr val="000000"/>
                </a:solidFill>
              </a:rPr>
              <a:t> in respect of:</a:t>
            </a:r>
          </a:p>
          <a:p>
            <a:r>
              <a:rPr lang="en-NZ" sz="1700" dirty="0">
                <a:solidFill>
                  <a:srgbClr val="000000"/>
                </a:solidFill>
              </a:rPr>
              <a:t>income and employment:</a:t>
            </a:r>
          </a:p>
          <a:p>
            <a:r>
              <a:rPr lang="en-NZ" sz="1700" dirty="0">
                <a:solidFill>
                  <a:srgbClr val="000000"/>
                </a:solidFill>
              </a:rPr>
              <a:t>housing:</a:t>
            </a:r>
          </a:p>
          <a:p>
            <a:r>
              <a:rPr lang="en-NZ" sz="1700" dirty="0">
                <a:solidFill>
                  <a:srgbClr val="000000"/>
                </a:solidFill>
              </a:rPr>
              <a:t>education and development:</a:t>
            </a:r>
          </a:p>
          <a:p>
            <a:r>
              <a:rPr lang="en-NZ" sz="1700" dirty="0">
                <a:solidFill>
                  <a:srgbClr val="000000"/>
                </a:solidFill>
              </a:rPr>
              <a:t>health (for example, physical health and mental health) and disability:</a:t>
            </a:r>
          </a:p>
          <a:p>
            <a:r>
              <a:rPr lang="en-NZ" sz="1700" dirty="0">
                <a:solidFill>
                  <a:srgbClr val="000000"/>
                </a:solidFill>
              </a:rPr>
              <a:t>any other area or areas</a:t>
            </a:r>
          </a:p>
          <a:p>
            <a:pPr marL="0" indent="0">
              <a:buNone/>
            </a:pPr>
            <a:endParaRPr lang="en-NZ" sz="1700" dirty="0">
              <a:solidFill>
                <a:srgbClr val="000000"/>
              </a:solidFill>
            </a:endParaRPr>
          </a:p>
          <a:p>
            <a:r>
              <a:rPr lang="mi-NZ" sz="1700" dirty="0">
                <a:solidFill>
                  <a:srgbClr val="000000"/>
                </a:solidFill>
              </a:rPr>
              <a:t>Gazetted</a:t>
            </a:r>
          </a:p>
          <a:p>
            <a:r>
              <a:rPr lang="mi-NZ" sz="1700" dirty="0">
                <a:solidFill>
                  <a:srgbClr val="000000"/>
                </a:solidFill>
                <a:highlight>
                  <a:srgbClr val="FFFF00"/>
                </a:highlight>
              </a:rPr>
              <a:t>Adopted under the Child Wellbeing Strategy (s 6/7 Children’s Act 2014) </a:t>
            </a:r>
            <a:r>
              <a:rPr lang="mi-NZ" sz="1700" dirty="0">
                <a:solidFill>
                  <a:srgbClr val="000000"/>
                </a:solidFill>
              </a:rPr>
              <a:t>– reviewed every 3 years following adoption</a:t>
            </a:r>
          </a:p>
          <a:p>
            <a:r>
              <a:rPr lang="mi-NZ" sz="1700" dirty="0">
                <a:solidFill>
                  <a:srgbClr val="000000"/>
                </a:solidFill>
                <a:highlight>
                  <a:srgbClr val="FFFF00"/>
                </a:highlight>
              </a:rPr>
              <a:t>Annual monitoring report </a:t>
            </a:r>
            <a:r>
              <a:rPr lang="mi-NZ" sz="1700" dirty="0">
                <a:solidFill>
                  <a:srgbClr val="000000"/>
                </a:solidFill>
              </a:rPr>
              <a:t>– responsibility of Minister, presented to House after publication of target report  </a:t>
            </a:r>
            <a:endParaRPr lang="en-NZ" sz="17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280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5E8D224-38BD-4B71-8EB7-5AFD82E2E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mi-NZ">
                <a:solidFill>
                  <a:srgbClr val="FFFFFF"/>
                </a:solidFill>
              </a:rPr>
              <a:t>Part 2 of the Act: Budgetary reporting</a:t>
            </a:r>
            <a:endParaRPr lang="en-NZ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F69F4-0956-4AB4-ACF2-42ECC446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 lnSpcReduction="10000"/>
          </a:bodyPr>
          <a:lstStyle/>
          <a:p>
            <a:r>
              <a:rPr lang="mi-NZ" sz="2000" b="1" dirty="0">
                <a:solidFill>
                  <a:srgbClr val="000000"/>
                </a:solidFill>
              </a:rPr>
              <a:t>Sections 48-49</a:t>
            </a:r>
          </a:p>
          <a:p>
            <a:r>
              <a:rPr lang="mi-NZ" sz="2000" dirty="0">
                <a:solidFill>
                  <a:srgbClr val="000000"/>
                </a:solidFill>
              </a:rPr>
              <a:t>The ‘kicker’ clause</a:t>
            </a:r>
          </a:p>
          <a:p>
            <a:r>
              <a:rPr lang="mi-NZ" sz="2000" dirty="0">
                <a:solidFill>
                  <a:srgbClr val="000000"/>
                </a:solidFill>
                <a:highlight>
                  <a:srgbClr val="FFFF00"/>
                </a:highlight>
              </a:rPr>
              <a:t>Amends Public Finance Act </a:t>
            </a:r>
          </a:p>
          <a:p>
            <a:pPr marL="0" indent="0">
              <a:buNone/>
            </a:pPr>
            <a:endParaRPr lang="en-NZ" sz="2000" dirty="0">
              <a:solidFill>
                <a:srgbClr val="000000"/>
              </a:solidFill>
              <a:highlight>
                <a:srgbClr val="FFFF00"/>
              </a:highlight>
            </a:endParaRPr>
          </a:p>
          <a:p>
            <a:pPr marL="0" indent="0" algn="just">
              <a:buNone/>
            </a:pPr>
            <a:r>
              <a:rPr lang="en-NZ" sz="2000" dirty="0">
                <a:solidFill>
                  <a:srgbClr val="000000"/>
                </a:solidFill>
                <a:highlight>
                  <a:srgbClr val="00FFFF"/>
                </a:highlight>
              </a:rPr>
              <a:t>“The supporting information for the main </a:t>
            </a:r>
            <a:r>
              <a:rPr lang="en-NZ" sz="2000" b="1" dirty="0">
                <a:solidFill>
                  <a:srgbClr val="000000"/>
                </a:solidFill>
                <a:highlight>
                  <a:srgbClr val="00FFFF"/>
                </a:highlight>
              </a:rPr>
              <a:t>Appropriation Bill must include a report </a:t>
            </a:r>
            <a:r>
              <a:rPr lang="en-NZ" sz="2000" dirty="0">
                <a:solidFill>
                  <a:srgbClr val="000000"/>
                </a:solidFill>
                <a:highlight>
                  <a:srgbClr val="00FFFF"/>
                </a:highlight>
              </a:rPr>
              <a:t>on child poverty.</a:t>
            </a:r>
          </a:p>
          <a:p>
            <a:pPr marL="0" indent="0" algn="just">
              <a:buNone/>
            </a:pPr>
            <a:r>
              <a:rPr lang="en-NZ" sz="2000" dirty="0">
                <a:solidFill>
                  <a:srgbClr val="000000"/>
                </a:solidFill>
                <a:highlight>
                  <a:srgbClr val="00FFFF"/>
                </a:highlight>
              </a:rPr>
              <a:t>(2)The report must—</a:t>
            </a:r>
          </a:p>
          <a:p>
            <a:pPr marL="0" indent="0" algn="just">
              <a:buNone/>
            </a:pPr>
            <a:r>
              <a:rPr lang="en-NZ" sz="2000" dirty="0">
                <a:solidFill>
                  <a:srgbClr val="000000"/>
                </a:solidFill>
                <a:highlight>
                  <a:srgbClr val="00FFFF"/>
                </a:highlight>
              </a:rPr>
              <a:t>(a)discuss any </a:t>
            </a:r>
            <a:r>
              <a:rPr lang="en-NZ" sz="2000" b="1" dirty="0">
                <a:solidFill>
                  <a:srgbClr val="000000"/>
                </a:solidFill>
                <a:highlight>
                  <a:srgbClr val="00FFFF"/>
                </a:highlight>
              </a:rPr>
              <a:t>progress made</a:t>
            </a:r>
            <a:r>
              <a:rPr lang="en-NZ" sz="2000" dirty="0">
                <a:solidFill>
                  <a:srgbClr val="000000"/>
                </a:solidFill>
                <a:highlight>
                  <a:srgbClr val="00FFFF"/>
                </a:highlight>
              </a:rPr>
              <a:t>, in the most recent completed financial year, in reducing child poverty consistent with the targets under the Child Poverty Reduction Act 2018; and</a:t>
            </a:r>
          </a:p>
          <a:p>
            <a:pPr marL="0" indent="0" algn="just">
              <a:buNone/>
            </a:pPr>
            <a:endParaRPr lang="en-NZ" sz="2000" dirty="0">
              <a:solidFill>
                <a:srgbClr val="000000"/>
              </a:solidFill>
              <a:highlight>
                <a:srgbClr val="00FFFF"/>
              </a:highlight>
            </a:endParaRPr>
          </a:p>
          <a:p>
            <a:pPr marL="0" indent="0" algn="just">
              <a:buNone/>
            </a:pPr>
            <a:r>
              <a:rPr lang="en-NZ" sz="2000" dirty="0">
                <a:solidFill>
                  <a:srgbClr val="000000"/>
                </a:solidFill>
                <a:highlight>
                  <a:srgbClr val="00FFFF"/>
                </a:highlight>
              </a:rPr>
              <a:t>(b)indicate whether and, if so, to what extent, measures in or related to that Bill</a:t>
            </a:r>
            <a:r>
              <a:rPr lang="en-NZ" sz="2000" b="1" dirty="0">
                <a:solidFill>
                  <a:srgbClr val="000000"/>
                </a:solidFill>
                <a:highlight>
                  <a:srgbClr val="00FFFF"/>
                </a:highlight>
              </a:rPr>
              <a:t> will affect child poverty”</a:t>
            </a:r>
            <a:endParaRPr lang="en-NZ" sz="2000" dirty="0">
              <a:solidFill>
                <a:srgbClr val="000000"/>
              </a:solidFill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955890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19EF68-AE84-4D8D-8637-B49078C85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mi-NZ" sz="4000">
                <a:solidFill>
                  <a:srgbClr val="FFFFFF"/>
                </a:solidFill>
              </a:rPr>
              <a:t>The Schedules: Timeframes</a:t>
            </a:r>
            <a:endParaRPr lang="en-NZ" sz="40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440DB8F-637D-4706-943A-578C936BEB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6877081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34735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90572" cy="6858000"/>
          </a:xfrm>
          <a:prstGeom prst="rect">
            <a:avLst/>
          </a:prstGeom>
          <a:gradFill>
            <a:gsLst>
              <a:gs pos="0">
                <a:schemeClr val="accent6">
                  <a:lumMod val="90000"/>
                </a:schemeClr>
              </a:gs>
              <a:gs pos="25000">
                <a:schemeClr val="accent6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8CA0E0-637A-4CA6-B8CE-2956E47D1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NZ" sz="3700">
                <a:solidFill>
                  <a:srgbClr val="FFFFFF"/>
                </a:solidFill>
              </a:rPr>
              <a:t>2. Expert Advisory Group on Child Poverty(EAG)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7CFEB-CAC0-457E-96C3-941C829DF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NZ" sz="2200" b="1">
                <a:solidFill>
                  <a:srgbClr val="000000"/>
                </a:solidFill>
              </a:rPr>
              <a:t>Recommendation 1 </a:t>
            </a:r>
            <a:r>
              <a:rPr lang="en-NZ" sz="2200">
                <a:solidFill>
                  <a:srgbClr val="000000"/>
                </a:solidFill>
              </a:rPr>
              <a:t>of the main EAG report</a:t>
            </a:r>
          </a:p>
          <a:p>
            <a:pPr marL="0" indent="0">
              <a:buNone/>
            </a:pPr>
            <a:r>
              <a:rPr lang="en-NZ" sz="2200">
                <a:solidFill>
                  <a:srgbClr val="000000"/>
                </a:solidFill>
              </a:rPr>
              <a:t>“The first step: We have recommended that governments adopt a strategic framework for addressing child poverty issues and ensuring accountability for outcomes. This includes the:</a:t>
            </a:r>
          </a:p>
          <a:p>
            <a:r>
              <a:rPr lang="en-NZ" sz="2200">
                <a:solidFill>
                  <a:srgbClr val="000000"/>
                </a:solidFill>
              </a:rPr>
              <a:t>enactment of legislation requiring the measurement of child poverty, the setting of short-term</a:t>
            </a:r>
          </a:p>
          <a:p>
            <a:r>
              <a:rPr lang="en-NZ" sz="2200">
                <a:solidFill>
                  <a:srgbClr val="000000"/>
                </a:solidFill>
              </a:rPr>
              <a:t>and long-term poverty-reduction targets, the establishment of various child poverty-related</a:t>
            </a:r>
          </a:p>
          <a:p>
            <a:r>
              <a:rPr lang="en-NZ" sz="2200">
                <a:solidFill>
                  <a:srgbClr val="000000"/>
                </a:solidFill>
              </a:rPr>
              <a:t>indicators, and the monitoring and regular reporting of results.”</a:t>
            </a:r>
            <a:endParaRPr lang="en-NZ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067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90572" cy="6858000"/>
          </a:xfrm>
          <a:prstGeom prst="rect">
            <a:avLst/>
          </a:prstGeom>
          <a:gradFill>
            <a:gsLst>
              <a:gs pos="0">
                <a:schemeClr val="accent6">
                  <a:lumMod val="90000"/>
                </a:schemeClr>
              </a:gs>
              <a:gs pos="25000">
                <a:schemeClr val="accent6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C35AF5-A325-41BA-A2D2-4BC65D4CE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mi-NZ">
                <a:solidFill>
                  <a:srgbClr val="FFFFFF"/>
                </a:solidFill>
              </a:rPr>
              <a:t>EAG Working Paper No 6</a:t>
            </a:r>
            <a:endParaRPr lang="en-NZ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7F0D7-37E4-4DA6-B4CC-41F1BAD48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 fontScale="92500" lnSpcReduction="20000"/>
          </a:bodyPr>
          <a:lstStyle/>
          <a:p>
            <a:r>
              <a:rPr lang="mi-NZ" sz="2400" dirty="0">
                <a:solidFill>
                  <a:srgbClr val="000000"/>
                </a:solidFill>
                <a:highlight>
                  <a:srgbClr val="FFFF00"/>
                </a:highlight>
              </a:rPr>
              <a:t>Recommendations 2-9 </a:t>
            </a:r>
            <a:r>
              <a:rPr lang="mi-NZ" sz="2400" dirty="0">
                <a:solidFill>
                  <a:srgbClr val="000000"/>
                </a:solidFill>
              </a:rPr>
              <a:t>set out a legislative framework</a:t>
            </a:r>
          </a:p>
          <a:p>
            <a:r>
              <a:rPr lang="mi-NZ" sz="2400" dirty="0">
                <a:solidFill>
                  <a:srgbClr val="000000"/>
                </a:solidFill>
              </a:rPr>
              <a:t>The framework essentially been retained by the Act – </a:t>
            </a:r>
            <a:r>
              <a:rPr lang="mi-NZ" sz="2400" dirty="0">
                <a:solidFill>
                  <a:srgbClr val="000000"/>
                </a:solidFill>
                <a:highlight>
                  <a:srgbClr val="FFFF00"/>
                </a:highlight>
              </a:rPr>
              <a:t>although the Act lacks the recommended independent oversight entity</a:t>
            </a:r>
          </a:p>
          <a:p>
            <a:r>
              <a:rPr lang="mi-NZ" sz="2400" dirty="0">
                <a:solidFill>
                  <a:srgbClr val="000000"/>
                </a:solidFill>
              </a:rPr>
              <a:t>Considered whether the process it set out could be grafted on to, or enabled by, a broader Children’s Act or similar policy framework</a:t>
            </a:r>
          </a:p>
          <a:p>
            <a:r>
              <a:rPr lang="mi-NZ" sz="2400" dirty="0">
                <a:solidFill>
                  <a:srgbClr val="000000"/>
                </a:solidFill>
              </a:rPr>
              <a:t>Framework adopted by </a:t>
            </a:r>
            <a:r>
              <a:rPr lang="mi-NZ" sz="2400" dirty="0">
                <a:solidFill>
                  <a:srgbClr val="000000"/>
                </a:solidFill>
                <a:highlight>
                  <a:srgbClr val="FFFF00"/>
                </a:highlight>
              </a:rPr>
              <a:t>2012 Private Members Bill </a:t>
            </a:r>
            <a:r>
              <a:rPr lang="mi-NZ" sz="2400" dirty="0">
                <a:solidFill>
                  <a:srgbClr val="000000"/>
                </a:solidFill>
              </a:rPr>
              <a:t>of Jacinda Ardern MP </a:t>
            </a:r>
          </a:p>
          <a:p>
            <a:r>
              <a:rPr lang="mi-NZ" sz="2400" dirty="0">
                <a:solidFill>
                  <a:srgbClr val="000000"/>
                </a:solidFill>
              </a:rPr>
              <a:t>And in a </a:t>
            </a:r>
            <a:r>
              <a:rPr lang="mi-NZ" sz="2400" dirty="0">
                <a:solidFill>
                  <a:srgbClr val="000000"/>
                </a:solidFill>
                <a:highlight>
                  <a:srgbClr val="FFFF00"/>
                </a:highlight>
              </a:rPr>
              <a:t>2014 Supplementary Order Paper on the Vulnerable Children’s Bill</a:t>
            </a:r>
            <a:r>
              <a:rPr lang="mi-NZ" sz="2400" dirty="0">
                <a:solidFill>
                  <a:srgbClr val="000000"/>
                </a:solidFill>
              </a:rPr>
              <a:t> by Jacinda Ardern MP </a:t>
            </a:r>
          </a:p>
          <a:p>
            <a:r>
              <a:rPr lang="mi-NZ" sz="2400" dirty="0">
                <a:solidFill>
                  <a:srgbClr val="000000"/>
                </a:solidFill>
              </a:rPr>
              <a:t>http://www.occ.org.nz/publications/expert-advisory-group/eag-working-paper-no-6-legislative-mechanisms-to-reduce-child-poverty/</a:t>
            </a:r>
          </a:p>
          <a:p>
            <a:endParaRPr lang="en-N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837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90572" cy="6858000"/>
          </a:xfrm>
          <a:prstGeom prst="rect">
            <a:avLst/>
          </a:prstGeom>
          <a:gradFill>
            <a:gsLst>
              <a:gs pos="0">
                <a:schemeClr val="accent6">
                  <a:lumMod val="90000"/>
                </a:schemeClr>
              </a:gs>
              <a:gs pos="25000">
                <a:schemeClr val="accent6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C35AF5-A325-41BA-A2D2-4BC65D4CE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 fontScale="90000"/>
          </a:bodyPr>
          <a:lstStyle/>
          <a:p>
            <a:r>
              <a:rPr lang="mi-NZ" dirty="0">
                <a:solidFill>
                  <a:srgbClr val="FFFFFF"/>
                </a:solidFill>
              </a:rPr>
              <a:t>Consideration of the UK Model</a:t>
            </a:r>
            <a:br>
              <a:rPr lang="mi-NZ" dirty="0">
                <a:solidFill>
                  <a:srgbClr val="FFFFFF"/>
                </a:solidFill>
              </a:rPr>
            </a:br>
            <a:r>
              <a:rPr lang="en-NZ" sz="2200" dirty="0">
                <a:solidFill>
                  <a:srgbClr val="FFFFFF"/>
                </a:solidFill>
              </a:rPr>
              <a:t>EAG considered the UK Child Poverty Act 2010 as a precedent</a:t>
            </a:r>
            <a:br>
              <a:rPr lang="en-NZ" sz="2200" dirty="0">
                <a:solidFill>
                  <a:srgbClr val="FFFFFF"/>
                </a:solidFill>
              </a:rPr>
            </a:br>
            <a:br>
              <a:rPr lang="en-NZ" sz="2200" dirty="0">
                <a:solidFill>
                  <a:srgbClr val="FFFFFF"/>
                </a:solidFill>
              </a:rPr>
            </a:br>
            <a:r>
              <a:rPr lang="en-NZ" sz="2200" dirty="0">
                <a:solidFill>
                  <a:srgbClr val="FFFFFF"/>
                </a:solidFill>
              </a:rPr>
              <a:t>Adopted aspects, but some fundamental distinctions:</a:t>
            </a:r>
            <a:br>
              <a:rPr lang="en-NZ" dirty="0">
                <a:solidFill>
                  <a:srgbClr val="FFFFFF"/>
                </a:solidFill>
              </a:rPr>
            </a:br>
            <a:endParaRPr lang="en-NZ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7F0D7-37E4-4DA6-B4CC-41F1BAD48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349857"/>
            <a:ext cx="5306084" cy="568264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NZ" sz="2400" dirty="0">
              <a:solidFill>
                <a:srgbClr val="000000"/>
              </a:solidFill>
            </a:endParaRPr>
          </a:p>
          <a:p>
            <a:endParaRPr lang="en-NZ" sz="2400" dirty="0">
              <a:solidFill>
                <a:srgbClr val="000000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4065422-9E54-4E36-B1C3-FF6B450300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651529"/>
              </p:ext>
            </p:extLst>
          </p:nvPr>
        </p:nvGraphicFramePr>
        <p:xfrm>
          <a:off x="6090573" y="881819"/>
          <a:ext cx="529523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7615">
                  <a:extLst>
                    <a:ext uri="{9D8B030D-6E8A-4147-A177-3AD203B41FA5}">
                      <a16:colId xmlns:a16="http://schemas.microsoft.com/office/drawing/2014/main" val="2134487906"/>
                    </a:ext>
                  </a:extLst>
                </a:gridCol>
                <a:gridCol w="2647615">
                  <a:extLst>
                    <a:ext uri="{9D8B030D-6E8A-4147-A177-3AD203B41FA5}">
                      <a16:colId xmlns:a16="http://schemas.microsoft.com/office/drawing/2014/main" val="718256620"/>
                    </a:ext>
                  </a:extLst>
                </a:gridCol>
              </a:tblGrid>
              <a:tr h="351035">
                <a:tc>
                  <a:txBody>
                    <a:bodyPr/>
                    <a:lstStyle/>
                    <a:p>
                      <a:r>
                        <a:rPr lang="mi-NZ" dirty="0"/>
                        <a:t>EAG Model 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i-NZ" dirty="0"/>
                        <a:t>UK Poverty Act 2010</a:t>
                      </a:r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771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/>
                        <a:t>Prescribes target setting, not targets</a:t>
                      </a:r>
                    </a:p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Prescribed specific targets to be met by 2020</a:t>
                      </a:r>
                    </a:p>
                    <a:p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034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/>
                        <a:t>Linked to the budgetary process via Public Finance Act amendment</a:t>
                      </a:r>
                    </a:p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No budgetary mechanism</a:t>
                      </a:r>
                    </a:p>
                    <a:p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303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/>
                        <a:t>Provides for income, material deprivation and non-income targets (CPRIs)</a:t>
                      </a:r>
                    </a:p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Income and material deprivation targets only </a:t>
                      </a:r>
                    </a:p>
                    <a:p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280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mi-NZ" dirty="0"/>
                        <a:t>Detailed purpose and objects provisions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i-NZ" dirty="0"/>
                        <a:t>N/A</a:t>
                      </a:r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7459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73385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FFBD429-D3A7-4626-B1C6-7647B742F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NZ" sz="4000">
                <a:solidFill>
                  <a:srgbClr val="FFFFFF"/>
                </a:solidFill>
              </a:rPr>
              <a:t>3. The UK experience – Child Poverty Act 2010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E002F741-321B-4344-AC6E-D53B4DBD7D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7559247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015368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E9B1408-0CCB-4F39-A070-8AC142BE1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NZ" sz="4000">
                <a:solidFill>
                  <a:srgbClr val="FFFFFF"/>
                </a:solidFill>
              </a:rPr>
              <a:t>3. Child Poverty Act 2010 – History, context and enactment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FE66779-D869-455D-AB13-34F4004951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7311355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679114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A964B0C-88BE-49A9-8148-14D0C8A7B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NZ" sz="4100">
                <a:solidFill>
                  <a:srgbClr val="FFFFFF"/>
                </a:solidFill>
              </a:rPr>
              <a:t>3. Enactment of Child Poverty Act 2010 by unanimous vote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AA48D-8487-4D52-BED9-574BA06A3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10589"/>
            <a:ext cx="5306084" cy="5821911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endParaRPr lang="en-NZ" sz="17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NZ" sz="17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NZ" sz="1700" dirty="0">
                <a:solidFill>
                  <a:srgbClr val="000000"/>
                </a:solidFill>
              </a:rPr>
              <a:t>“I hope that the Bill will have support from all parts of the House.</a:t>
            </a:r>
            <a:r>
              <a:rPr lang="en-NZ" sz="1700" dirty="0">
                <a:solidFill>
                  <a:srgbClr val="000000"/>
                </a:solidFill>
                <a:highlight>
                  <a:srgbClr val="FFFF00"/>
                </a:highlight>
              </a:rPr>
              <a:t> I believe it is one of the most radical Bills we have debated in this Parliament. </a:t>
            </a:r>
            <a:r>
              <a:rPr lang="en-NZ" sz="1700" dirty="0">
                <a:solidFill>
                  <a:srgbClr val="000000"/>
                </a:solidFill>
              </a:rPr>
              <a:t>It sets out a vision of a fairer society that is bold and ambitious — a vision of equality and opportunity for our children that goes further than any other European country currently achieves. </a:t>
            </a:r>
            <a:r>
              <a:rPr lang="en-NZ" sz="1700" dirty="0">
                <a:solidFill>
                  <a:srgbClr val="000000"/>
                </a:solidFill>
                <a:highlight>
                  <a:srgbClr val="FFFF00"/>
                </a:highlight>
              </a:rPr>
              <a:t>It entrenches that vision in our legislation for the long term.” </a:t>
            </a:r>
          </a:p>
          <a:p>
            <a:pPr marL="0" indent="0">
              <a:buNone/>
            </a:pPr>
            <a:r>
              <a:rPr lang="en-NZ" sz="1700" b="1" dirty="0">
                <a:solidFill>
                  <a:srgbClr val="000000"/>
                </a:solidFill>
              </a:rPr>
              <a:t>Yvette Cooper, Secretary of State for Work and Pensions</a:t>
            </a:r>
          </a:p>
          <a:p>
            <a:pPr marL="0" indent="0">
              <a:buNone/>
            </a:pPr>
            <a:endParaRPr lang="en-NZ" sz="17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NZ" sz="1700" dirty="0">
                <a:solidFill>
                  <a:srgbClr val="000000"/>
                </a:solidFill>
              </a:rPr>
              <a:t>“the Bill must mark a </a:t>
            </a:r>
            <a:r>
              <a:rPr lang="en-NZ" sz="1700" dirty="0">
                <a:solidFill>
                  <a:srgbClr val="000000"/>
                </a:solidFill>
                <a:highlight>
                  <a:srgbClr val="FFFF00"/>
                </a:highlight>
              </a:rPr>
              <a:t>second phase in our nation’s progress towards ending child poverty”.</a:t>
            </a:r>
          </a:p>
          <a:p>
            <a:pPr marL="0" indent="0">
              <a:buNone/>
            </a:pPr>
            <a:r>
              <a:rPr lang="en-NZ" sz="1700" b="1" dirty="0">
                <a:solidFill>
                  <a:srgbClr val="000000"/>
                </a:solidFill>
              </a:rPr>
              <a:t>Theresa May, Shadow Secretary</a:t>
            </a:r>
          </a:p>
          <a:p>
            <a:pPr marL="0" indent="0">
              <a:buNone/>
            </a:pPr>
            <a:endParaRPr lang="en-NZ" sz="17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NZ" sz="1700" dirty="0">
                <a:solidFill>
                  <a:srgbClr val="000000"/>
                </a:solidFill>
              </a:rPr>
              <a:t>Liberal Democrats strongly supported but noted the paltry resourcing for the government infrastructure and the lack of teeth for the Child Poverty Commission</a:t>
            </a:r>
          </a:p>
          <a:p>
            <a:pPr marL="0" indent="0">
              <a:buNone/>
            </a:pPr>
            <a:r>
              <a:rPr lang="en-NZ" sz="1800" dirty="0"/>
              <a:t>“</a:t>
            </a:r>
            <a:r>
              <a:rPr lang="en-NZ" sz="1800" dirty="0">
                <a:highlight>
                  <a:srgbClr val="FFFF00"/>
                </a:highlight>
              </a:rPr>
              <a:t>in the context of one of the biggest social problems of our age…it is a tiny amount of money</a:t>
            </a:r>
            <a:r>
              <a:rPr lang="en-NZ" sz="1800" dirty="0"/>
              <a:t>”</a:t>
            </a:r>
          </a:p>
          <a:p>
            <a:pPr marL="0" indent="0">
              <a:buNone/>
            </a:pPr>
            <a:r>
              <a:rPr lang="en-NZ" sz="1800" b="1" dirty="0">
                <a:solidFill>
                  <a:srgbClr val="000000"/>
                </a:solidFill>
              </a:rPr>
              <a:t>Steve Webb MP</a:t>
            </a:r>
          </a:p>
          <a:p>
            <a:pPr marL="0" indent="0">
              <a:buNone/>
            </a:pPr>
            <a:endParaRPr lang="en-NZ" sz="17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NZ" sz="17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NZ" sz="17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NZ" sz="17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021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913DDF7-8915-4504-8695-DBF379081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mi-NZ" sz="4000" dirty="0">
                <a:solidFill>
                  <a:srgbClr val="FFFFFF"/>
                </a:solidFill>
              </a:rPr>
              <a:t>CONTENT</a:t>
            </a:r>
            <a:endParaRPr lang="en-NZ" sz="4000" dirty="0">
              <a:solidFill>
                <a:srgbClr val="FFFFFF"/>
              </a:solidFill>
            </a:endParaRPr>
          </a:p>
        </p:txBody>
      </p:sp>
      <p:graphicFrame>
        <p:nvGraphicFramePr>
          <p:cNvPr id="6" name="Text Placeholder 3">
            <a:extLst>
              <a:ext uri="{FF2B5EF4-FFF2-40B4-BE49-F238E27FC236}">
                <a16:creationId xmlns:a16="http://schemas.microsoft.com/office/drawing/2014/main" id="{3CB8EC16-013D-47BE-946F-610716F6EC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7387630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97100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FF99999-DCCC-4F5C-9EC5-5B8C80EEF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NZ">
                <a:solidFill>
                  <a:srgbClr val="FFFFFF"/>
                </a:solidFill>
              </a:rPr>
              <a:t>Framework of the UK Child Poverty Act 2010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57A05-561A-4276-8A0E-C4084F65D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NZ" sz="1500" b="1" dirty="0">
                <a:solidFill>
                  <a:srgbClr val="000000"/>
                </a:solidFill>
              </a:rPr>
              <a:t>Part 1: National targets, strategies and reports </a:t>
            </a:r>
          </a:p>
          <a:p>
            <a:r>
              <a:rPr lang="en-NZ" sz="1500" dirty="0">
                <a:solidFill>
                  <a:srgbClr val="000000"/>
                </a:solidFill>
                <a:highlight>
                  <a:srgbClr val="FFFF00"/>
                </a:highlight>
              </a:rPr>
              <a:t>4 targets to be met by 2020 </a:t>
            </a:r>
            <a:r>
              <a:rPr lang="en-NZ" sz="1500" dirty="0">
                <a:solidFill>
                  <a:srgbClr val="000000"/>
                </a:solidFill>
              </a:rPr>
              <a:t>– less than 10% of children in the general measure [60% of the median net household income]</a:t>
            </a:r>
          </a:p>
          <a:p>
            <a:r>
              <a:rPr lang="en-NZ" sz="1500" dirty="0">
                <a:solidFill>
                  <a:srgbClr val="000000"/>
                </a:solidFill>
                <a:highlight>
                  <a:srgbClr val="FFFF00"/>
                </a:highlight>
              </a:rPr>
              <a:t>Requirement to set periodic national strategies </a:t>
            </a:r>
            <a:r>
              <a:rPr lang="en-NZ" sz="1500" dirty="0">
                <a:solidFill>
                  <a:srgbClr val="000000"/>
                </a:solidFill>
              </a:rPr>
              <a:t>– must include info on measures to meet income targets, as well as measures to improve outcomes in employment, health, education and social sector and in housing</a:t>
            </a:r>
          </a:p>
          <a:p>
            <a:r>
              <a:rPr lang="en-NZ" sz="1500" dirty="0">
                <a:solidFill>
                  <a:srgbClr val="000000"/>
                </a:solidFill>
              </a:rPr>
              <a:t>Establishment of Child Poverty Commission and its reporting mandate</a:t>
            </a:r>
          </a:p>
          <a:p>
            <a:pPr marL="0" indent="0">
              <a:buNone/>
            </a:pPr>
            <a:r>
              <a:rPr lang="en-NZ" sz="1500" b="1" dirty="0">
                <a:solidFill>
                  <a:srgbClr val="000000"/>
                </a:solidFill>
              </a:rPr>
              <a:t>Part 2: Duties of  local authorities</a:t>
            </a:r>
          </a:p>
          <a:p>
            <a:r>
              <a:rPr lang="en-NZ" sz="1500" dirty="0">
                <a:solidFill>
                  <a:srgbClr val="000000"/>
                </a:solidFill>
              </a:rPr>
              <a:t>Set </a:t>
            </a:r>
            <a:r>
              <a:rPr lang="en-NZ" sz="1500" dirty="0">
                <a:solidFill>
                  <a:srgbClr val="000000"/>
                </a:solidFill>
                <a:highlight>
                  <a:srgbClr val="FFFF00"/>
                </a:highlight>
              </a:rPr>
              <a:t>local area strategies and child poverty needs assessments</a:t>
            </a:r>
          </a:p>
          <a:p>
            <a:r>
              <a:rPr lang="en-NZ" sz="1500" dirty="0">
                <a:solidFill>
                  <a:srgbClr val="000000"/>
                </a:solidFill>
              </a:rPr>
              <a:t>Services to enter into </a:t>
            </a:r>
            <a:r>
              <a:rPr lang="en-NZ" sz="1500" dirty="0">
                <a:solidFill>
                  <a:srgbClr val="000000"/>
                </a:solidFill>
                <a:highlight>
                  <a:srgbClr val="FFFF00"/>
                </a:highlight>
              </a:rPr>
              <a:t>co-operative arrangements</a:t>
            </a:r>
            <a:r>
              <a:rPr lang="en-NZ" sz="1500" dirty="0">
                <a:solidFill>
                  <a:srgbClr val="000000"/>
                </a:solidFill>
              </a:rPr>
              <a:t>, including pooled funding</a:t>
            </a:r>
          </a:p>
          <a:p>
            <a:pPr marL="0" indent="0">
              <a:buNone/>
            </a:pPr>
            <a:r>
              <a:rPr lang="en-NZ" sz="1500" b="1" dirty="0">
                <a:solidFill>
                  <a:srgbClr val="000000"/>
                </a:solidFill>
              </a:rPr>
              <a:t>Schedule 2</a:t>
            </a:r>
          </a:p>
          <a:p>
            <a:r>
              <a:rPr lang="en-NZ" sz="1500" dirty="0">
                <a:solidFill>
                  <a:srgbClr val="000000"/>
                </a:solidFill>
                <a:highlight>
                  <a:srgbClr val="FFFF00"/>
                </a:highlight>
              </a:rPr>
              <a:t>Post 2020 renewal clause</a:t>
            </a:r>
            <a:r>
              <a:rPr lang="en-NZ" sz="1500" dirty="0">
                <a:solidFill>
                  <a:srgbClr val="000000"/>
                </a:solidFill>
              </a:rPr>
              <a:t>: if targets met, required to be sustained; if not met, targets re-set</a:t>
            </a:r>
          </a:p>
          <a:p>
            <a:pPr marL="0" indent="0">
              <a:buNone/>
            </a:pPr>
            <a:endParaRPr lang="en-NZ" sz="15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1499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2C74CD7-226C-4228-B9CB-9F67F3B84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NZ">
                <a:solidFill>
                  <a:srgbClr val="FFFFFF"/>
                </a:solidFill>
              </a:rPr>
              <a:t>Did it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6A21D-A670-4DB4-B409-C07DAD5B0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 lnSpcReduction="10000"/>
          </a:bodyPr>
          <a:lstStyle/>
          <a:p>
            <a:r>
              <a:rPr lang="en-NZ" sz="2000" dirty="0">
                <a:solidFill>
                  <a:srgbClr val="000000"/>
                </a:solidFill>
              </a:rPr>
              <a:t>Short answer is </a:t>
            </a:r>
            <a:r>
              <a:rPr lang="en-NZ" sz="2000" b="1" dirty="0">
                <a:solidFill>
                  <a:srgbClr val="000000"/>
                </a:solidFill>
              </a:rPr>
              <a:t>no</a:t>
            </a:r>
          </a:p>
          <a:p>
            <a:r>
              <a:rPr lang="en-NZ" sz="2000" dirty="0">
                <a:solidFill>
                  <a:srgbClr val="000000"/>
                </a:solidFill>
                <a:highlight>
                  <a:srgbClr val="FFFF00"/>
                </a:highlight>
              </a:rPr>
              <a:t>Targets never close to being met </a:t>
            </a:r>
            <a:r>
              <a:rPr lang="en-NZ" sz="2000" dirty="0">
                <a:solidFill>
                  <a:srgbClr val="000000"/>
                </a:solidFill>
              </a:rPr>
              <a:t>– 2012 policy proposal sought to replace the targets with an index of combined measures</a:t>
            </a:r>
          </a:p>
          <a:p>
            <a:r>
              <a:rPr lang="en-NZ" sz="2000" dirty="0">
                <a:solidFill>
                  <a:srgbClr val="000000"/>
                </a:solidFill>
                <a:highlight>
                  <a:srgbClr val="FFFF00"/>
                </a:highlight>
              </a:rPr>
              <a:t>CP figures rose in 2011 by 275,000 </a:t>
            </a:r>
            <a:r>
              <a:rPr lang="en-NZ" sz="2000" dirty="0">
                <a:solidFill>
                  <a:srgbClr val="000000"/>
                </a:solidFill>
              </a:rPr>
              <a:t>due to change in CPI indexed benefits (taking into account housing costs) to RPI (which didn’t)</a:t>
            </a:r>
          </a:p>
          <a:p>
            <a:r>
              <a:rPr lang="en-NZ" sz="2000" dirty="0">
                <a:solidFill>
                  <a:srgbClr val="000000"/>
                </a:solidFill>
              </a:rPr>
              <a:t>IFS predicted poverty rates of around 23/24% in 2020</a:t>
            </a:r>
          </a:p>
          <a:p>
            <a:pPr algn="just"/>
            <a:r>
              <a:rPr lang="en-NZ" sz="2000" b="1" i="1" dirty="0">
                <a:solidFill>
                  <a:srgbClr val="000000"/>
                </a:solidFill>
                <a:highlight>
                  <a:srgbClr val="00FFFF"/>
                </a:highlight>
              </a:rPr>
              <a:t>Welfare Reform Act 2012 </a:t>
            </a:r>
            <a:r>
              <a:rPr lang="en-NZ" sz="2000" dirty="0">
                <a:solidFill>
                  <a:srgbClr val="000000"/>
                </a:solidFill>
                <a:highlight>
                  <a:srgbClr val="00FFFF"/>
                </a:highlight>
              </a:rPr>
              <a:t>– loosened the reporting obligations under national strategy and rebranded the Commission to the </a:t>
            </a:r>
            <a:r>
              <a:rPr lang="en-NZ" sz="2000" i="1" dirty="0">
                <a:solidFill>
                  <a:srgbClr val="000000"/>
                </a:solidFill>
                <a:highlight>
                  <a:srgbClr val="00FFFF"/>
                </a:highlight>
              </a:rPr>
              <a:t>Social Mobility and Child Poverty Commission</a:t>
            </a:r>
          </a:p>
          <a:p>
            <a:pPr algn="just"/>
            <a:r>
              <a:rPr lang="en-NZ" sz="2000" dirty="0">
                <a:solidFill>
                  <a:srgbClr val="000000"/>
                </a:solidFill>
                <a:highlight>
                  <a:srgbClr val="00FFFF"/>
                </a:highlight>
              </a:rPr>
              <a:t>Eventually repealed in 2016 by the </a:t>
            </a:r>
            <a:r>
              <a:rPr lang="en-NZ" sz="2000" b="1" i="1" dirty="0">
                <a:solidFill>
                  <a:srgbClr val="000000"/>
                </a:solidFill>
                <a:highlight>
                  <a:srgbClr val="00FFFF"/>
                </a:highlight>
              </a:rPr>
              <a:t>Welfare Reform and Work Act </a:t>
            </a:r>
            <a:r>
              <a:rPr lang="en-NZ" sz="2000" dirty="0">
                <a:solidFill>
                  <a:srgbClr val="000000"/>
                </a:solidFill>
                <a:highlight>
                  <a:srgbClr val="00FFFF"/>
                </a:highlight>
              </a:rPr>
              <a:t>– removed targets, changed to </a:t>
            </a:r>
            <a:r>
              <a:rPr lang="en-NZ" sz="2000" i="1" dirty="0">
                <a:solidFill>
                  <a:srgbClr val="000000"/>
                </a:solidFill>
                <a:highlight>
                  <a:srgbClr val="00FFFF"/>
                </a:highlight>
              </a:rPr>
              <a:t>Social Mobility Commission</a:t>
            </a:r>
            <a:r>
              <a:rPr lang="en-NZ" sz="2000" dirty="0">
                <a:solidFill>
                  <a:srgbClr val="000000"/>
                </a:solidFill>
                <a:highlight>
                  <a:srgbClr val="00FFFF"/>
                </a:highlight>
              </a:rPr>
              <a:t>, required publication of CP data only</a:t>
            </a:r>
          </a:p>
          <a:p>
            <a:endParaRPr lang="en-NZ" sz="20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4431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152AB26-712F-4651-8BE2-6F0FBB391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NZ">
                <a:solidFill>
                  <a:srgbClr val="FFFFFF"/>
                </a:solidFill>
              </a:rPr>
              <a:t>Employment and benefit policy settings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C0CDB-47A6-4C11-B664-EF006C088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NZ" sz="2400" dirty="0">
                <a:solidFill>
                  <a:srgbClr val="000000"/>
                </a:solidFill>
              </a:rPr>
              <a:t>The SMCP Commission reported in 2013 that, despite a 15% fall in beneficiary households with children, </a:t>
            </a:r>
            <a:r>
              <a:rPr lang="en-NZ" sz="2400" dirty="0">
                <a:solidFill>
                  <a:srgbClr val="000000"/>
                </a:solidFill>
                <a:highlight>
                  <a:srgbClr val="FFFF00"/>
                </a:highlight>
              </a:rPr>
              <a:t>2/3rds of children in poverty were living in working households</a:t>
            </a:r>
            <a:r>
              <a:rPr lang="en-NZ" sz="2400" dirty="0">
                <a:solidFill>
                  <a:srgbClr val="000000"/>
                </a:solidFill>
              </a:rPr>
              <a:t>:</a:t>
            </a:r>
          </a:p>
          <a:p>
            <a:r>
              <a:rPr lang="en-NZ" sz="2400" dirty="0">
                <a:solidFill>
                  <a:srgbClr val="000000"/>
                </a:solidFill>
              </a:rPr>
              <a:t>IFS commented that its prediction of  23/24% CP rates at 2020 showed:</a:t>
            </a:r>
          </a:p>
          <a:p>
            <a:pPr marL="0" indent="0">
              <a:buNone/>
            </a:pPr>
            <a:r>
              <a:rPr lang="en-NZ" sz="2400" i="1" dirty="0">
                <a:solidFill>
                  <a:srgbClr val="000000"/>
                </a:solidFill>
              </a:rPr>
              <a:t>“what might happen to poverty under current government policies and shows that governments </a:t>
            </a:r>
            <a:r>
              <a:rPr lang="en-NZ" sz="2400" i="1" dirty="0">
                <a:solidFill>
                  <a:srgbClr val="000000"/>
                </a:solidFill>
                <a:highlight>
                  <a:srgbClr val="FFFF00"/>
                </a:highlight>
              </a:rPr>
              <a:t>cannot rely on higher earnings and employment to reduce relative measures of poverty</a:t>
            </a:r>
          </a:p>
        </p:txBody>
      </p:sp>
    </p:spTree>
    <p:extLst>
      <p:ext uri="{BB962C8B-B14F-4D97-AF65-F5344CB8AC3E}">
        <p14:creationId xmlns:p14="http://schemas.microsoft.com/office/powerpoint/2010/main" val="6002898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91FE1D2-1190-45B6-AFE0-B80E94B30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NZ">
                <a:solidFill>
                  <a:srgbClr val="FFFFFF"/>
                </a:solidFill>
              </a:rPr>
              <a:t>Why didn’t it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DBF27-4AB3-4421-8B48-5DD02DA50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NZ" sz="1900" dirty="0">
                <a:solidFill>
                  <a:srgbClr val="000000"/>
                </a:solidFill>
              </a:rPr>
              <a:t>Variety of reasons, including:</a:t>
            </a:r>
          </a:p>
          <a:p>
            <a:pPr marL="0" indent="0">
              <a:buNone/>
            </a:pPr>
            <a:endParaRPr lang="en-NZ" sz="1900" dirty="0">
              <a:solidFill>
                <a:srgbClr val="000000"/>
              </a:solidFill>
            </a:endParaRPr>
          </a:p>
          <a:p>
            <a:r>
              <a:rPr lang="en-NZ" sz="1900" dirty="0">
                <a:solidFill>
                  <a:srgbClr val="000000"/>
                </a:solidFill>
                <a:highlight>
                  <a:srgbClr val="FFFF00"/>
                </a:highlight>
              </a:rPr>
              <a:t>Incompatible with “Austerity” politics </a:t>
            </a:r>
            <a:r>
              <a:rPr lang="en-NZ" sz="1900" dirty="0">
                <a:solidFill>
                  <a:srgbClr val="000000"/>
                </a:solidFill>
              </a:rPr>
              <a:t>– the SMCP Commission reported in 2013 that austerity policies and cuts to public spending were fundamental constraints </a:t>
            </a:r>
          </a:p>
          <a:p>
            <a:r>
              <a:rPr lang="en-NZ" sz="1900" dirty="0">
                <a:solidFill>
                  <a:srgbClr val="000000"/>
                </a:solidFill>
                <a:highlight>
                  <a:srgbClr val="FFFF00"/>
                </a:highlight>
              </a:rPr>
              <a:t>No fiscal mechanism </a:t>
            </a:r>
            <a:r>
              <a:rPr lang="en-NZ" sz="1900" dirty="0">
                <a:solidFill>
                  <a:srgbClr val="000000"/>
                </a:solidFill>
              </a:rPr>
              <a:t>– SMCP recommended that the independent Office of Budgetary Responsibility report on allocations required</a:t>
            </a:r>
          </a:p>
          <a:p>
            <a:r>
              <a:rPr lang="en-NZ" sz="1900" dirty="0">
                <a:solidFill>
                  <a:srgbClr val="000000"/>
                </a:solidFill>
                <a:highlight>
                  <a:srgbClr val="FFFF00"/>
                </a:highlight>
              </a:rPr>
              <a:t>Targets were too ambitious given the policy context: </a:t>
            </a:r>
            <a:r>
              <a:rPr lang="en-NZ" sz="1900" dirty="0">
                <a:solidFill>
                  <a:srgbClr val="000000"/>
                </a:solidFill>
              </a:rPr>
              <a:t>IFS - targets could only possibly be met through a radical increase in the extent of income through the tax and benefit system and suggested that:</a:t>
            </a:r>
          </a:p>
          <a:p>
            <a:pPr marL="0" indent="0">
              <a:buNone/>
            </a:pPr>
            <a:r>
              <a:rPr lang="en-NZ" sz="1900" dirty="0">
                <a:solidFill>
                  <a:srgbClr val="000000"/>
                </a:solidFill>
              </a:rPr>
              <a:t> </a:t>
            </a:r>
            <a:r>
              <a:rPr lang="en-NZ" sz="1900" i="1" dirty="0">
                <a:solidFill>
                  <a:srgbClr val="000000"/>
                </a:solidFill>
              </a:rPr>
              <a:t>“the government consider whether it would be more productive to set itself realistic targets for child poverty and provide concrete suggestions for how they might be hit”</a:t>
            </a:r>
          </a:p>
        </p:txBody>
      </p:sp>
    </p:spTree>
    <p:extLst>
      <p:ext uri="{BB962C8B-B14F-4D97-AF65-F5344CB8AC3E}">
        <p14:creationId xmlns:p14="http://schemas.microsoft.com/office/powerpoint/2010/main" val="25914087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90572" cy="6858000"/>
          </a:xfrm>
          <a:prstGeom prst="rect">
            <a:avLst/>
          </a:prstGeom>
          <a:gradFill>
            <a:gsLst>
              <a:gs pos="0">
                <a:srgbClr val="00B0F0">
                  <a:lumMod val="90000"/>
                </a:srgbClr>
              </a:gs>
              <a:gs pos="25000">
                <a:srgbClr val="00B0F0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1AC316-F56C-403A-8982-54F613B53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NZ" dirty="0">
                <a:solidFill>
                  <a:srgbClr val="FFFFFF"/>
                </a:solidFill>
              </a:rPr>
              <a:t>4. Will the NZ version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871E8-CB9C-4A87-9609-FCEF544DD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7888" y="-491798"/>
            <a:ext cx="5306084" cy="5230634"/>
          </a:xfrm>
        </p:spPr>
        <p:txBody>
          <a:bodyPr anchor="ctr">
            <a:normAutofit/>
          </a:bodyPr>
          <a:lstStyle/>
          <a:p>
            <a:pPr marL="0" fontAlgn="t">
              <a:spcBef>
                <a:spcPts val="0"/>
              </a:spcBef>
            </a:pPr>
            <a:r>
              <a:rPr lang="en-NZ" sz="2400" b="1" dirty="0">
                <a:solidFill>
                  <a:srgbClr val="FFFFFF"/>
                </a:solidFill>
                <a:latin typeface="Calibri" panose="020F0502020204030204" pitchFamily="34" charset="0"/>
              </a:rPr>
              <a:t>UK Context</a:t>
            </a:r>
            <a:endParaRPr lang="en-NZ" sz="2400" dirty="0">
              <a:latin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</a:pPr>
            <a:r>
              <a:rPr lang="en-NZ" sz="2400" b="1" dirty="0">
                <a:solidFill>
                  <a:srgbClr val="FFFFFF"/>
                </a:solidFill>
                <a:latin typeface="Calibri" panose="020F0502020204030204" pitchFamily="34" charset="0"/>
              </a:rPr>
              <a:t>NZ context</a:t>
            </a:r>
            <a:endParaRPr lang="en-NZ" sz="2400" dirty="0">
              <a:latin typeface="Arial" panose="020B0604020202020204" pitchFamily="34" charset="0"/>
            </a:endParaRPr>
          </a:p>
          <a:p>
            <a:endParaRPr lang="en-NZ" sz="2400" dirty="0">
              <a:solidFill>
                <a:srgbClr val="000000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6584CC9-1306-469D-9F5C-701E73BEE1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516370"/>
              </p:ext>
            </p:extLst>
          </p:nvPr>
        </p:nvGraphicFramePr>
        <p:xfrm>
          <a:off x="6190211" y="264433"/>
          <a:ext cx="5808807" cy="6130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3482">
                  <a:extLst>
                    <a:ext uri="{9D8B030D-6E8A-4147-A177-3AD203B41FA5}">
                      <a16:colId xmlns:a16="http://schemas.microsoft.com/office/drawing/2014/main" val="2043990881"/>
                    </a:ext>
                  </a:extLst>
                </a:gridCol>
                <a:gridCol w="2925325">
                  <a:extLst>
                    <a:ext uri="{9D8B030D-6E8A-4147-A177-3AD203B41FA5}">
                      <a16:colId xmlns:a16="http://schemas.microsoft.com/office/drawing/2014/main" val="2751061974"/>
                    </a:ext>
                  </a:extLst>
                </a:gridCol>
              </a:tblGrid>
              <a:tr h="552950">
                <a:tc>
                  <a:txBody>
                    <a:bodyPr/>
                    <a:lstStyle/>
                    <a:p>
                      <a:r>
                        <a:rPr lang="en-NZ" dirty="0"/>
                        <a:t>UK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NZ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800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/>
                        <a:t>Introduced by departing 3 term government</a:t>
                      </a:r>
                    </a:p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Introduced by new government with fresh agenda and mandate</a:t>
                      </a:r>
                    </a:p>
                    <a:p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509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/>
                        <a:t>Austerity and cuts to public spending  - not linked to government fiscal and economic policy</a:t>
                      </a:r>
                    </a:p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Introduced in the context of new Wellbeing approach – intrinsically linked  to this new fiscal and economic policy and Child Wellbeing Strategy</a:t>
                      </a:r>
                      <a:endParaRPr lang="en-NZ" sz="1800" dirty="0">
                        <a:latin typeface="Arial" panose="020B0604020202020204" pitchFamily="34" charset="0"/>
                      </a:endParaRPr>
                    </a:p>
                    <a:p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5347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Not a priority of government</a:t>
                      </a:r>
                      <a:endParaRPr lang="en-NZ" sz="1800" dirty="0">
                        <a:latin typeface="Arial" panose="020B0604020202020204" pitchFamily="34" charset="0"/>
                      </a:endParaRPr>
                    </a:p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Top-line priority of government – driven from the top (PM and DPMC)</a:t>
                      </a:r>
                      <a:endParaRPr lang="en-NZ" sz="1800" dirty="0">
                        <a:latin typeface="Arial" panose="020B0604020202020204" pitchFamily="34" charset="0"/>
                      </a:endParaRPr>
                    </a:p>
                    <a:p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7106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Achievement was unrealistic without fundamental/radical change of direction</a:t>
                      </a:r>
                      <a:endParaRPr lang="en-NZ" sz="1800" dirty="0">
                        <a:latin typeface="Arial" panose="020B0604020202020204" pitchFamily="34" charset="0"/>
                      </a:endParaRPr>
                    </a:p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Achievement is not reliant on radical change of direction</a:t>
                      </a:r>
                      <a:endParaRPr lang="en-NZ" sz="1800" dirty="0">
                        <a:latin typeface="Arial" panose="020B0604020202020204" pitchFamily="34" charset="0"/>
                      </a:endParaRPr>
                    </a:p>
                    <a:p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573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21933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90572" cy="6858000"/>
          </a:xfrm>
          <a:prstGeom prst="rect">
            <a:avLst/>
          </a:prstGeom>
          <a:gradFill>
            <a:gsLst>
              <a:gs pos="0">
                <a:srgbClr val="00B0F0">
                  <a:lumMod val="90000"/>
                </a:srgbClr>
              </a:gs>
              <a:gs pos="25000">
                <a:srgbClr val="00B0F0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DB0A68-ED5C-4CEA-8A29-A1A944FDA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NZ">
                <a:solidFill>
                  <a:srgbClr val="FFFFFF"/>
                </a:solidFill>
              </a:rPr>
              <a:t>Risks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B5117-EF09-42FC-8218-0F99EA29D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 lnSpcReduction="10000"/>
          </a:bodyPr>
          <a:lstStyle/>
          <a:p>
            <a:r>
              <a:rPr lang="en-NZ" sz="2400" dirty="0">
                <a:solidFill>
                  <a:srgbClr val="000000"/>
                </a:solidFill>
              </a:rPr>
              <a:t>Progress towards meeting targets is slow or none is made at all</a:t>
            </a:r>
          </a:p>
          <a:p>
            <a:r>
              <a:rPr lang="en-NZ" sz="2400" dirty="0">
                <a:solidFill>
                  <a:srgbClr val="000000"/>
                </a:solidFill>
              </a:rPr>
              <a:t>Much of the Act’s operation is contingent on definitions yet to be determined</a:t>
            </a:r>
          </a:p>
          <a:p>
            <a:r>
              <a:rPr lang="en-NZ" sz="2400" dirty="0">
                <a:solidFill>
                  <a:srgbClr val="000000"/>
                </a:solidFill>
              </a:rPr>
              <a:t>New approaches bring inherent implementation risk</a:t>
            </a:r>
          </a:p>
          <a:p>
            <a:r>
              <a:rPr lang="en-NZ" sz="2400" dirty="0">
                <a:solidFill>
                  <a:srgbClr val="000000"/>
                </a:solidFill>
              </a:rPr>
              <a:t>Public expectations not met/public fatigue</a:t>
            </a:r>
          </a:p>
          <a:p>
            <a:r>
              <a:rPr lang="en-NZ" sz="2400" dirty="0">
                <a:solidFill>
                  <a:srgbClr val="000000"/>
                </a:solidFill>
              </a:rPr>
              <a:t>Current levels of political unanimity or political will are not able to be sustained</a:t>
            </a:r>
          </a:p>
          <a:p>
            <a:r>
              <a:rPr lang="en-NZ" sz="2400" dirty="0">
                <a:solidFill>
                  <a:srgbClr val="000000"/>
                </a:solidFill>
              </a:rPr>
              <a:t>Counter-veiling investment/spending demands of aging population</a:t>
            </a:r>
          </a:p>
          <a:p>
            <a:endParaRPr lang="en-N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6175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90572" cy="6858000"/>
          </a:xfrm>
          <a:prstGeom prst="rect">
            <a:avLst/>
          </a:prstGeom>
          <a:gradFill>
            <a:gsLst>
              <a:gs pos="0">
                <a:srgbClr val="00B0F0">
                  <a:lumMod val="90000"/>
                </a:srgbClr>
              </a:gs>
              <a:gs pos="25000">
                <a:srgbClr val="00B0F0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CD8124-109B-41DD-95CC-D084175AE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NZ" dirty="0">
                <a:solidFill>
                  <a:srgbClr val="FFFFFF"/>
                </a:solidFill>
              </a:rPr>
              <a:t>Scaffolding to mitigate risks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D7A83-F510-4793-BDF4-3BE137D71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NZ" sz="2000" dirty="0">
                <a:solidFill>
                  <a:srgbClr val="000000"/>
                </a:solidFill>
              </a:rPr>
              <a:t>Ongoing civil society support for reform and engagement with the issue</a:t>
            </a:r>
          </a:p>
          <a:p>
            <a:r>
              <a:rPr lang="en-NZ" sz="2000" dirty="0" err="1">
                <a:solidFill>
                  <a:srgbClr val="000000"/>
                </a:solidFill>
              </a:rPr>
              <a:t>Conguent</a:t>
            </a:r>
            <a:r>
              <a:rPr lang="en-NZ" sz="2000" dirty="0">
                <a:solidFill>
                  <a:srgbClr val="000000"/>
                </a:solidFill>
              </a:rPr>
              <a:t> reforms of public sector and public sector legislation</a:t>
            </a:r>
          </a:p>
          <a:p>
            <a:r>
              <a:rPr lang="en-NZ" sz="2000" dirty="0">
                <a:solidFill>
                  <a:srgbClr val="000000"/>
                </a:solidFill>
              </a:rPr>
              <a:t>Congruent reform of tax and welfare systems</a:t>
            </a:r>
          </a:p>
          <a:p>
            <a:r>
              <a:rPr lang="en-NZ" sz="2000" dirty="0">
                <a:solidFill>
                  <a:srgbClr val="000000"/>
                </a:solidFill>
              </a:rPr>
              <a:t>Child Wellbeing Strategy improves social sector outcomes</a:t>
            </a:r>
          </a:p>
          <a:p>
            <a:r>
              <a:rPr lang="en-NZ" sz="2000" dirty="0">
                <a:solidFill>
                  <a:srgbClr val="000000"/>
                </a:solidFill>
              </a:rPr>
              <a:t>Ongoing high level Government mission and commitment</a:t>
            </a:r>
          </a:p>
          <a:p>
            <a:r>
              <a:rPr lang="en-NZ" sz="2000" dirty="0">
                <a:solidFill>
                  <a:srgbClr val="000000"/>
                </a:solidFill>
              </a:rPr>
              <a:t>Human rights monitoring and commitments – </a:t>
            </a:r>
            <a:r>
              <a:rPr lang="en-NZ" sz="2000" dirty="0" err="1">
                <a:solidFill>
                  <a:srgbClr val="000000"/>
                </a:solidFill>
              </a:rPr>
              <a:t>ie</a:t>
            </a:r>
            <a:r>
              <a:rPr lang="en-NZ" sz="2000" dirty="0">
                <a:solidFill>
                  <a:srgbClr val="000000"/>
                </a:solidFill>
              </a:rPr>
              <a:t>. 2030 SDG Target; Article 4 UN Convention on the Rights of the Child</a:t>
            </a:r>
          </a:p>
          <a:p>
            <a:r>
              <a:rPr lang="en-NZ" sz="2000" dirty="0">
                <a:solidFill>
                  <a:srgbClr val="000000"/>
                </a:solidFill>
              </a:rPr>
              <a:t>The model is sustainable – designed to drive sustained reductions over time</a:t>
            </a:r>
          </a:p>
        </p:txBody>
      </p:sp>
    </p:spTree>
    <p:extLst>
      <p:ext uri="{BB962C8B-B14F-4D97-AF65-F5344CB8AC3E}">
        <p14:creationId xmlns:p14="http://schemas.microsoft.com/office/powerpoint/2010/main" val="2339119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9516534-490E-4AC7-AD61-8B3C9A681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mi-NZ" sz="4000" dirty="0">
                <a:solidFill>
                  <a:srgbClr val="FFFFFF"/>
                </a:solidFill>
              </a:rPr>
              <a:t>1: A Basic overview of the Act</a:t>
            </a:r>
            <a:endParaRPr lang="en-NZ" sz="4000" dirty="0">
              <a:solidFill>
                <a:srgbClr val="FFFFFF"/>
              </a:solidFill>
            </a:endParaRPr>
          </a:p>
        </p:txBody>
      </p:sp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id="{1F585013-1DCA-457A-8796-F07DBD20D6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9335353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65404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485CB8A-B22E-4D32-8B0A-DF9F3B39E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NZ" sz="4000">
                <a:solidFill>
                  <a:srgbClr val="FFFFFF"/>
                </a:solidFill>
              </a:rPr>
              <a:t>Part 1 of the Act: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CB8DD-0BEB-43DE-802F-CED242B09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2000" b="1" dirty="0">
                <a:solidFill>
                  <a:srgbClr val="000000"/>
                </a:solidFill>
              </a:rPr>
              <a:t>Section 3 Purpose of this Act</a:t>
            </a:r>
          </a:p>
          <a:p>
            <a:pPr marL="0" indent="0">
              <a:buNone/>
            </a:pPr>
            <a:r>
              <a:rPr lang="en-NZ" sz="2000" dirty="0">
                <a:solidFill>
                  <a:srgbClr val="000000"/>
                </a:solidFill>
              </a:rPr>
              <a:t>The purpose of this Act is to </a:t>
            </a:r>
            <a:r>
              <a:rPr lang="en-NZ" sz="2000" b="1" dirty="0">
                <a:solidFill>
                  <a:srgbClr val="000000"/>
                </a:solidFill>
                <a:highlight>
                  <a:srgbClr val="FFFF00"/>
                </a:highlight>
              </a:rPr>
              <a:t>help achieve a significant and sustained reduction </a:t>
            </a:r>
            <a:r>
              <a:rPr lang="en-NZ" sz="2000" b="1" dirty="0">
                <a:solidFill>
                  <a:srgbClr val="000000"/>
                </a:solidFill>
              </a:rPr>
              <a:t>in child poverty</a:t>
            </a:r>
            <a:r>
              <a:rPr lang="en-NZ" sz="2000" dirty="0">
                <a:solidFill>
                  <a:srgbClr val="000000"/>
                </a:solidFill>
              </a:rPr>
              <a:t> in New Zealand by provisions that—</a:t>
            </a:r>
          </a:p>
          <a:p>
            <a:pPr marL="0" indent="0">
              <a:buNone/>
            </a:pPr>
            <a:r>
              <a:rPr lang="en-NZ" sz="2000" dirty="0">
                <a:solidFill>
                  <a:srgbClr val="000000"/>
                </a:solidFill>
              </a:rPr>
              <a:t>(a) encourage </a:t>
            </a:r>
            <a:r>
              <a:rPr lang="en-NZ" sz="2000" dirty="0">
                <a:solidFill>
                  <a:srgbClr val="000000"/>
                </a:solidFill>
                <a:highlight>
                  <a:srgbClr val="FFFF00"/>
                </a:highlight>
              </a:rPr>
              <a:t>a focus by government and society </a:t>
            </a:r>
            <a:r>
              <a:rPr lang="en-NZ" sz="2000" dirty="0">
                <a:solidFill>
                  <a:srgbClr val="000000"/>
                </a:solidFill>
              </a:rPr>
              <a:t>on child poverty reduction:</a:t>
            </a:r>
          </a:p>
          <a:p>
            <a:pPr marL="0" indent="0">
              <a:buNone/>
            </a:pPr>
            <a:r>
              <a:rPr lang="en-NZ" sz="2000" dirty="0">
                <a:solidFill>
                  <a:srgbClr val="000000"/>
                </a:solidFill>
              </a:rPr>
              <a:t>(b) facilitate </a:t>
            </a:r>
            <a:r>
              <a:rPr lang="en-NZ" sz="2000" dirty="0">
                <a:solidFill>
                  <a:srgbClr val="000000"/>
                </a:solidFill>
                <a:highlight>
                  <a:srgbClr val="FFFF00"/>
                </a:highlight>
              </a:rPr>
              <a:t>political accountability</a:t>
            </a:r>
            <a:r>
              <a:rPr lang="en-NZ" sz="2000" dirty="0">
                <a:solidFill>
                  <a:srgbClr val="000000"/>
                </a:solidFill>
              </a:rPr>
              <a:t> against published targets:</a:t>
            </a:r>
          </a:p>
          <a:p>
            <a:pPr marL="0" indent="0">
              <a:buNone/>
            </a:pPr>
            <a:r>
              <a:rPr lang="en-NZ" sz="2000" dirty="0">
                <a:solidFill>
                  <a:srgbClr val="000000"/>
                </a:solidFill>
              </a:rPr>
              <a:t>(c) require </a:t>
            </a:r>
            <a:r>
              <a:rPr lang="en-NZ" sz="2000" dirty="0">
                <a:solidFill>
                  <a:srgbClr val="000000"/>
                </a:solidFill>
                <a:highlight>
                  <a:srgbClr val="FFFF00"/>
                </a:highlight>
              </a:rPr>
              <a:t>transparent reporting </a:t>
            </a:r>
            <a:r>
              <a:rPr lang="en-NZ" sz="2000" dirty="0">
                <a:solidFill>
                  <a:srgbClr val="000000"/>
                </a:solidFill>
              </a:rPr>
              <a:t>on levels of child poverty</a:t>
            </a:r>
          </a:p>
        </p:txBody>
      </p:sp>
    </p:spTree>
    <p:extLst>
      <p:ext uri="{BB962C8B-B14F-4D97-AF65-F5344CB8AC3E}">
        <p14:creationId xmlns:p14="http://schemas.microsoft.com/office/powerpoint/2010/main" val="608263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CD8BC6D-C7BF-4116-BC85-747B95E12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NZ" sz="4000">
                <a:solidFill>
                  <a:srgbClr val="FFFFFF"/>
                </a:solidFill>
              </a:rPr>
              <a:t>Part 1: Overview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50F9753-4619-4910-9C07-CBC9F5479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NZ" sz="1900" b="1">
                <a:solidFill>
                  <a:srgbClr val="000000"/>
                </a:solidFill>
              </a:rPr>
              <a:t>Section 4 Overview of this Act</a:t>
            </a:r>
          </a:p>
          <a:p>
            <a:pPr marL="0" indent="0" fontAlgn="base">
              <a:buNone/>
            </a:pPr>
            <a:r>
              <a:rPr lang="en-NZ" sz="1900">
                <a:solidFill>
                  <a:srgbClr val="000000"/>
                </a:solidFill>
              </a:rPr>
              <a:t>To help achieve its purpose, this Act—</a:t>
            </a:r>
          </a:p>
          <a:p>
            <a:pPr marL="0" indent="0" fontAlgn="base">
              <a:buNone/>
            </a:pPr>
            <a:r>
              <a:rPr lang="en-NZ" sz="1900">
                <a:solidFill>
                  <a:srgbClr val="000000"/>
                </a:solidFill>
              </a:rPr>
              <a:t>(a)specifies and requires </a:t>
            </a:r>
            <a:r>
              <a:rPr lang="en-NZ" sz="1900">
                <a:solidFill>
                  <a:srgbClr val="000000"/>
                </a:solidFill>
                <a:highlight>
                  <a:srgbClr val="FFFF00"/>
                </a:highlight>
              </a:rPr>
              <a:t>child poverty measures</a:t>
            </a:r>
            <a:r>
              <a:rPr lang="en-NZ" sz="1900">
                <a:solidFill>
                  <a:srgbClr val="000000"/>
                </a:solidFill>
              </a:rPr>
              <a:t>:</a:t>
            </a:r>
          </a:p>
          <a:p>
            <a:pPr marL="0" indent="0" fontAlgn="base">
              <a:buNone/>
            </a:pPr>
            <a:r>
              <a:rPr lang="en-NZ" sz="1900">
                <a:solidFill>
                  <a:srgbClr val="000000"/>
                </a:solidFill>
              </a:rPr>
              <a:t>(b)requires the setting of </a:t>
            </a:r>
            <a:r>
              <a:rPr lang="en-NZ" sz="1900">
                <a:solidFill>
                  <a:srgbClr val="000000"/>
                </a:solidFill>
                <a:highlight>
                  <a:srgbClr val="FFFF00"/>
                </a:highlight>
              </a:rPr>
              <a:t>child poverty reduction targets</a:t>
            </a:r>
            <a:r>
              <a:rPr lang="en-NZ" sz="1900">
                <a:solidFill>
                  <a:srgbClr val="000000"/>
                </a:solidFill>
              </a:rPr>
              <a:t>:</a:t>
            </a:r>
          </a:p>
          <a:p>
            <a:pPr marL="0" indent="0" fontAlgn="base">
              <a:buNone/>
            </a:pPr>
            <a:r>
              <a:rPr lang="en-NZ" sz="1900">
                <a:solidFill>
                  <a:srgbClr val="000000"/>
                </a:solidFill>
              </a:rPr>
              <a:t>(c)</a:t>
            </a:r>
            <a:r>
              <a:rPr lang="en-NZ" sz="1900">
                <a:solidFill>
                  <a:srgbClr val="000000"/>
                </a:solidFill>
                <a:highlight>
                  <a:srgbClr val="FFFF00"/>
                </a:highlight>
              </a:rPr>
              <a:t>requires reports </a:t>
            </a:r>
            <a:r>
              <a:rPr lang="en-NZ" sz="1900">
                <a:solidFill>
                  <a:srgbClr val="000000"/>
                </a:solidFill>
              </a:rPr>
              <a:t>relating to child poverty:</a:t>
            </a:r>
          </a:p>
          <a:p>
            <a:pPr marL="0" indent="0" fontAlgn="base">
              <a:buNone/>
            </a:pPr>
            <a:r>
              <a:rPr lang="en-NZ" sz="1900">
                <a:solidFill>
                  <a:srgbClr val="000000"/>
                </a:solidFill>
              </a:rPr>
              <a:t>(d)requires the identification of </a:t>
            </a:r>
            <a:r>
              <a:rPr lang="en-NZ" sz="1900">
                <a:solidFill>
                  <a:srgbClr val="000000"/>
                </a:solidFill>
                <a:highlight>
                  <a:srgbClr val="FFFF00"/>
                </a:highlight>
              </a:rPr>
              <a:t>child poverty related indicators</a:t>
            </a:r>
            <a:r>
              <a:rPr lang="en-NZ" sz="1900">
                <a:solidFill>
                  <a:srgbClr val="000000"/>
                </a:solidFill>
              </a:rPr>
              <a:t>:</a:t>
            </a:r>
          </a:p>
          <a:p>
            <a:pPr marL="0" indent="0" fontAlgn="base">
              <a:buNone/>
            </a:pPr>
            <a:r>
              <a:rPr lang="en-NZ" sz="1900">
                <a:solidFill>
                  <a:srgbClr val="000000"/>
                </a:solidFill>
              </a:rPr>
              <a:t>(e) requires </a:t>
            </a:r>
            <a:r>
              <a:rPr lang="en-NZ" sz="1900">
                <a:solidFill>
                  <a:srgbClr val="000000"/>
                </a:solidFill>
                <a:highlight>
                  <a:srgbClr val="FFFF00"/>
                </a:highlight>
              </a:rPr>
              <a:t>monitoring reports </a:t>
            </a:r>
            <a:r>
              <a:rPr lang="en-NZ" sz="1900">
                <a:solidFill>
                  <a:srgbClr val="000000"/>
                </a:solidFill>
              </a:rPr>
              <a:t>related to identified indicators</a:t>
            </a:r>
          </a:p>
          <a:p>
            <a:endParaRPr lang="en-NZ" sz="19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439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871BB55-789B-4176-B78A-8FC6937D3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NZ" sz="4000" dirty="0">
                <a:solidFill>
                  <a:srgbClr val="FFFFFF"/>
                </a:solidFill>
              </a:rPr>
              <a:t>Part 1: Statistician’s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040F8-1A1C-419E-B3BA-82879CBB3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2000" b="1" dirty="0">
                <a:solidFill>
                  <a:srgbClr val="000000"/>
                </a:solidFill>
              </a:rPr>
              <a:t>Section 6 </a:t>
            </a:r>
            <a:r>
              <a:rPr lang="en-NZ" sz="2000" dirty="0">
                <a:solidFill>
                  <a:srgbClr val="000000"/>
                </a:solidFill>
              </a:rPr>
              <a:t>provides the Government Statistician (Stats NZ) with a central role</a:t>
            </a:r>
          </a:p>
          <a:p>
            <a:pPr marL="0" indent="0">
              <a:buNone/>
            </a:pPr>
            <a:r>
              <a:rPr lang="en-NZ" sz="2000" dirty="0">
                <a:solidFill>
                  <a:srgbClr val="000000"/>
                </a:solidFill>
                <a:highlight>
                  <a:srgbClr val="FFFF00"/>
                </a:highlight>
              </a:rPr>
              <a:t>Stats NZ must define:</a:t>
            </a:r>
          </a:p>
          <a:p>
            <a:r>
              <a:rPr lang="en-NZ" sz="2000" dirty="0">
                <a:solidFill>
                  <a:srgbClr val="000000"/>
                </a:solidFill>
                <a:highlight>
                  <a:srgbClr val="FFFF00"/>
                </a:highlight>
              </a:rPr>
              <a:t>concepts and terms </a:t>
            </a:r>
            <a:r>
              <a:rPr lang="en-NZ" sz="2000" dirty="0">
                <a:solidFill>
                  <a:srgbClr val="000000"/>
                </a:solidFill>
              </a:rPr>
              <a:t>under the Act ( </a:t>
            </a:r>
            <a:r>
              <a:rPr lang="en-NZ" sz="2000" dirty="0">
                <a:solidFill>
                  <a:srgbClr val="000000"/>
                </a:solidFill>
                <a:highlight>
                  <a:srgbClr val="FFFF00"/>
                </a:highlight>
              </a:rPr>
              <a:t>in s 5 interpretation provision </a:t>
            </a:r>
            <a:r>
              <a:rPr lang="en-NZ" sz="2000" dirty="0">
                <a:solidFill>
                  <a:srgbClr val="000000"/>
                </a:solidFill>
              </a:rPr>
              <a:t>– includes things like household, household income, material hardship etc</a:t>
            </a:r>
          </a:p>
          <a:p>
            <a:r>
              <a:rPr lang="en-NZ" sz="2000" dirty="0">
                <a:solidFill>
                  <a:srgbClr val="000000"/>
                </a:solidFill>
              </a:rPr>
              <a:t>Concepts and terms not in the Act but </a:t>
            </a:r>
            <a:r>
              <a:rPr lang="en-NZ" sz="2000" dirty="0">
                <a:solidFill>
                  <a:srgbClr val="000000"/>
                </a:solidFill>
                <a:highlight>
                  <a:srgbClr val="FFFF00"/>
                </a:highlight>
              </a:rPr>
              <a:t>desirable for its operation</a:t>
            </a:r>
          </a:p>
          <a:p>
            <a:pPr marL="0" indent="0">
              <a:buNone/>
            </a:pPr>
            <a:r>
              <a:rPr lang="en-NZ" sz="2000" dirty="0">
                <a:solidFill>
                  <a:srgbClr val="000000"/>
                </a:solidFill>
                <a:highlight>
                  <a:srgbClr val="FFFF00"/>
                </a:highlight>
              </a:rPr>
              <a:t>Stats NZ may incorporate material by reference </a:t>
            </a:r>
            <a:r>
              <a:rPr lang="en-NZ" sz="2000" dirty="0">
                <a:solidFill>
                  <a:srgbClr val="000000"/>
                </a:solidFill>
              </a:rPr>
              <a:t>(</a:t>
            </a:r>
            <a:r>
              <a:rPr lang="en-NZ" sz="2000" dirty="0" err="1">
                <a:solidFill>
                  <a:srgbClr val="000000"/>
                </a:solidFill>
              </a:rPr>
              <a:t>ie</a:t>
            </a:r>
            <a:r>
              <a:rPr lang="en-NZ" sz="2000" dirty="0">
                <a:solidFill>
                  <a:srgbClr val="000000"/>
                </a:solidFill>
              </a:rPr>
              <a:t> overseas/international legislation, standards or practices)</a:t>
            </a:r>
          </a:p>
          <a:p>
            <a:endParaRPr lang="en-NZ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21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08B4658-3BE0-49E0-8C8F-195D121F9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NZ" dirty="0">
                <a:solidFill>
                  <a:srgbClr val="FFFFFF"/>
                </a:solidFill>
              </a:rPr>
              <a:t>Part 2 of the Act: Primary 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950EA-54DC-43D3-A5BA-853B80125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NZ" sz="2400" b="1" dirty="0">
                <a:solidFill>
                  <a:srgbClr val="000000"/>
                </a:solidFill>
              </a:rPr>
              <a:t>Section 9-13</a:t>
            </a:r>
          </a:p>
          <a:p>
            <a:r>
              <a:rPr lang="en-NZ" sz="2400" dirty="0">
                <a:solidFill>
                  <a:srgbClr val="000000"/>
                </a:solidFill>
                <a:highlight>
                  <a:srgbClr val="FFFF00"/>
                </a:highlight>
              </a:rPr>
              <a:t>Primary income measures </a:t>
            </a:r>
            <a:r>
              <a:rPr lang="en-NZ" sz="2400" dirty="0">
                <a:solidFill>
                  <a:srgbClr val="000000"/>
                </a:solidFill>
              </a:rPr>
              <a:t>for targets, reports and the strategy</a:t>
            </a:r>
          </a:p>
          <a:p>
            <a:r>
              <a:rPr lang="en-NZ" sz="2400" dirty="0">
                <a:solidFill>
                  <a:srgbClr val="000000"/>
                </a:solidFill>
              </a:rPr>
              <a:t>Sections 10 and 11: Low income targets – &lt;</a:t>
            </a:r>
            <a:r>
              <a:rPr lang="en-NZ" sz="2400" dirty="0">
                <a:solidFill>
                  <a:srgbClr val="000000"/>
                </a:solidFill>
                <a:highlight>
                  <a:srgbClr val="FFFF00"/>
                </a:highlight>
              </a:rPr>
              <a:t>50% median disposable income (DHI) before and after housing costs (BHC and AHC)</a:t>
            </a:r>
          </a:p>
          <a:p>
            <a:r>
              <a:rPr lang="en-NZ" sz="2400" dirty="0">
                <a:solidFill>
                  <a:srgbClr val="000000"/>
                </a:solidFill>
              </a:rPr>
              <a:t>Section 12: </a:t>
            </a:r>
            <a:r>
              <a:rPr lang="en-NZ" sz="2400" dirty="0">
                <a:solidFill>
                  <a:srgbClr val="000000"/>
                </a:solidFill>
                <a:highlight>
                  <a:srgbClr val="FFFF00"/>
                </a:highlight>
              </a:rPr>
              <a:t>Material hardship </a:t>
            </a:r>
            <a:r>
              <a:rPr lang="en-NZ" sz="2400" dirty="0">
                <a:solidFill>
                  <a:srgbClr val="000000"/>
                </a:solidFill>
              </a:rPr>
              <a:t>– TBC – Stats NZ to define</a:t>
            </a:r>
          </a:p>
          <a:p>
            <a:r>
              <a:rPr lang="en-NZ" sz="2400" dirty="0">
                <a:solidFill>
                  <a:srgbClr val="000000"/>
                </a:solidFill>
              </a:rPr>
              <a:t>Section 13: </a:t>
            </a:r>
            <a:r>
              <a:rPr lang="en-NZ" sz="2400" dirty="0">
                <a:solidFill>
                  <a:srgbClr val="000000"/>
                </a:solidFill>
                <a:highlight>
                  <a:srgbClr val="FFFF00"/>
                </a:highlight>
              </a:rPr>
              <a:t>Persistent poverty </a:t>
            </a:r>
            <a:r>
              <a:rPr lang="en-NZ" sz="2400" dirty="0">
                <a:solidFill>
                  <a:srgbClr val="000000"/>
                </a:solidFill>
              </a:rPr>
              <a:t>– TBC – Stats NZ to define (in effect from 2025) </a:t>
            </a:r>
          </a:p>
        </p:txBody>
      </p:sp>
    </p:spTree>
    <p:extLst>
      <p:ext uri="{BB962C8B-B14F-4D97-AF65-F5344CB8AC3E}">
        <p14:creationId xmlns:p14="http://schemas.microsoft.com/office/powerpoint/2010/main" val="3645583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A13E0BF-D825-4AE7-82E6-93DA0476E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NZ">
                <a:solidFill>
                  <a:srgbClr val="FFFFFF"/>
                </a:solidFill>
              </a:rPr>
              <a:t>Part 2 of the Act: Supplementary 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6CA82-591D-4760-9ABF-16934BBDF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NZ" sz="2400" b="1" dirty="0">
                <a:solidFill>
                  <a:srgbClr val="000000"/>
                </a:solidFill>
              </a:rPr>
              <a:t>Sections 14-20</a:t>
            </a:r>
          </a:p>
          <a:p>
            <a:r>
              <a:rPr lang="en-NZ" sz="2400" dirty="0">
                <a:solidFill>
                  <a:srgbClr val="000000"/>
                </a:solidFill>
              </a:rPr>
              <a:t>Low income measures [&lt;60% DHI AHC and BHC </a:t>
            </a:r>
            <a:r>
              <a:rPr lang="en-NZ" sz="2400" b="1" dirty="0">
                <a:solidFill>
                  <a:srgbClr val="000000"/>
                </a:solidFill>
              </a:rPr>
              <a:t>and</a:t>
            </a:r>
            <a:r>
              <a:rPr lang="en-NZ" sz="2400" dirty="0">
                <a:solidFill>
                  <a:srgbClr val="000000"/>
                </a:solidFill>
              </a:rPr>
              <a:t> &lt;40% DHI AHC and BHC]</a:t>
            </a:r>
          </a:p>
          <a:p>
            <a:r>
              <a:rPr lang="en-NZ" sz="2400" dirty="0">
                <a:solidFill>
                  <a:srgbClr val="000000"/>
                </a:solidFill>
              </a:rPr>
              <a:t>Severe material hardship - TBC</a:t>
            </a:r>
          </a:p>
          <a:p>
            <a:r>
              <a:rPr lang="en-NZ" sz="2400" dirty="0">
                <a:solidFill>
                  <a:srgbClr val="000000"/>
                </a:solidFill>
              </a:rPr>
              <a:t>Low income [&lt;60% DHI AHC ] and material hardship</a:t>
            </a:r>
          </a:p>
        </p:txBody>
      </p:sp>
    </p:spTree>
    <p:extLst>
      <p:ext uri="{BB962C8B-B14F-4D97-AF65-F5344CB8AC3E}">
        <p14:creationId xmlns:p14="http://schemas.microsoft.com/office/powerpoint/2010/main" val="1441068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D94245A-9671-4954-A90C-D8CCD347D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NZ" dirty="0">
                <a:solidFill>
                  <a:srgbClr val="FFFFFF"/>
                </a:solidFill>
              </a:rPr>
              <a:t>Part 2 of the Act: Targets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3CBFB-A938-4C54-8B15-B8E1CC73B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 fontScale="92500"/>
          </a:bodyPr>
          <a:lstStyle/>
          <a:p>
            <a:pPr marL="0" indent="0">
              <a:buNone/>
            </a:pPr>
            <a:r>
              <a:rPr lang="en-NZ" sz="2200" b="1" dirty="0">
                <a:solidFill>
                  <a:srgbClr val="000000"/>
                </a:solidFill>
              </a:rPr>
              <a:t>Sections 21-29</a:t>
            </a:r>
          </a:p>
          <a:p>
            <a:r>
              <a:rPr lang="en-NZ" sz="2200" dirty="0">
                <a:solidFill>
                  <a:srgbClr val="000000"/>
                </a:solidFill>
              </a:rPr>
              <a:t>Intermediate (short) term (3 years) and Long term (10 years – 2027/28)</a:t>
            </a:r>
          </a:p>
          <a:p>
            <a:r>
              <a:rPr lang="en-NZ" sz="2200" dirty="0">
                <a:solidFill>
                  <a:srgbClr val="000000"/>
                </a:solidFill>
                <a:highlight>
                  <a:srgbClr val="FFFF00"/>
                </a:highlight>
              </a:rPr>
              <a:t>Targets = the primary measures</a:t>
            </a:r>
          </a:p>
          <a:p>
            <a:r>
              <a:rPr lang="mi-NZ" sz="2200" dirty="0">
                <a:solidFill>
                  <a:srgbClr val="000000"/>
                </a:solidFill>
                <a:highlight>
                  <a:srgbClr val="FFFF00"/>
                </a:highlight>
              </a:rPr>
              <a:t>Enduring “every later [long term and intermediate] period” - s 21 (2)(b) and (3)(b)</a:t>
            </a:r>
            <a:endParaRPr lang="en-NZ" sz="2200" dirty="0">
              <a:solidFill>
                <a:srgbClr val="000000"/>
              </a:solidFill>
              <a:highlight>
                <a:srgbClr val="FFFF00"/>
              </a:highlight>
            </a:endParaRPr>
          </a:p>
          <a:p>
            <a:r>
              <a:rPr lang="en-NZ" sz="2200" dirty="0">
                <a:solidFill>
                  <a:srgbClr val="000000"/>
                </a:solidFill>
              </a:rPr>
              <a:t>Gazetted and presented to the House</a:t>
            </a:r>
          </a:p>
          <a:p>
            <a:r>
              <a:rPr lang="en-NZ" sz="2200" dirty="0">
                <a:solidFill>
                  <a:srgbClr val="000000"/>
                </a:solidFill>
              </a:rPr>
              <a:t>Annual review (s 26)</a:t>
            </a:r>
          </a:p>
          <a:p>
            <a:r>
              <a:rPr lang="en-NZ" sz="2200" dirty="0">
                <a:solidFill>
                  <a:srgbClr val="000000"/>
                </a:solidFill>
              </a:rPr>
              <a:t>Duty on responsible Minister to explain non-compliance to the House</a:t>
            </a:r>
          </a:p>
          <a:p>
            <a:r>
              <a:rPr lang="en-NZ" sz="2200" dirty="0">
                <a:solidFill>
                  <a:srgbClr val="000000"/>
                </a:solidFill>
              </a:rPr>
              <a:t>Only declaratory relief available in Courts (High Court)</a:t>
            </a:r>
          </a:p>
          <a:p>
            <a:r>
              <a:rPr lang="en-NZ" sz="2200" dirty="0">
                <a:solidFill>
                  <a:srgbClr val="000000"/>
                </a:solidFill>
              </a:rPr>
              <a:t>The responsible Minister hold overall accountability to legislature and executive branches</a:t>
            </a:r>
          </a:p>
          <a:p>
            <a:endParaRPr lang="en-NZ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467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2183</Words>
  <Application>Microsoft Office PowerPoint</Application>
  <PresentationFormat>Widescreen</PresentationFormat>
  <Paragraphs>209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The Child Poverty Reduction Act and its ramifications</vt:lpstr>
      <vt:lpstr>CONTENT</vt:lpstr>
      <vt:lpstr>1: A Basic overview of the Act</vt:lpstr>
      <vt:lpstr>Part 1 of the Act: Purpose</vt:lpstr>
      <vt:lpstr>Part 1: Overview</vt:lpstr>
      <vt:lpstr>Part 1: Statistician’s definitions</vt:lpstr>
      <vt:lpstr>Part 2 of the Act: Primary Measures</vt:lpstr>
      <vt:lpstr>Part 2 of the Act: Supplementary measures</vt:lpstr>
      <vt:lpstr>Part 2 of the Act: Targets</vt:lpstr>
      <vt:lpstr>Part 2 of the Act: Reports</vt:lpstr>
      <vt:lpstr>Part 2 of the Act: Child Poverty Reduction Indicators</vt:lpstr>
      <vt:lpstr>Part 2 of the Act: Budgetary reporting</vt:lpstr>
      <vt:lpstr>The Schedules: Timeframes</vt:lpstr>
      <vt:lpstr>2. Expert Advisory Group on Child Poverty(EAG) report</vt:lpstr>
      <vt:lpstr>EAG Working Paper No 6</vt:lpstr>
      <vt:lpstr>Consideration of the UK Model EAG considered the UK Child Poverty Act 2010 as a precedent  Adopted aspects, but some fundamental distinctions: </vt:lpstr>
      <vt:lpstr>3. The UK experience – Child Poverty Act 2010</vt:lpstr>
      <vt:lpstr>3. Child Poverty Act 2010 – History, context and enactment</vt:lpstr>
      <vt:lpstr>3. Enactment of Child Poverty Act 2010 by unanimous vote</vt:lpstr>
      <vt:lpstr>Framework of the UK Child Poverty Act 2010</vt:lpstr>
      <vt:lpstr>Did it work?</vt:lpstr>
      <vt:lpstr>Employment and benefit policy settings</vt:lpstr>
      <vt:lpstr>Why didn’t it work?</vt:lpstr>
      <vt:lpstr>4. Will the NZ version work?</vt:lpstr>
      <vt:lpstr>Risks</vt:lpstr>
      <vt:lpstr>Scaffolding to mitigate risks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Child Poverty Reduction Act and its ramifications</dc:title>
  <dc:creator>John Hancock</dc:creator>
  <cp:lastModifiedBy>John Hancock</cp:lastModifiedBy>
  <cp:revision>1</cp:revision>
  <dcterms:created xsi:type="dcterms:W3CDTF">2019-03-06T06:35:26Z</dcterms:created>
  <dcterms:modified xsi:type="dcterms:W3CDTF">2019-03-06T06:40:10Z</dcterms:modified>
</cp:coreProperties>
</file>